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1101" r:id="rId3"/>
    <p:sldId id="1106" r:id="rId4"/>
    <p:sldId id="1134" r:id="rId5"/>
    <p:sldId id="1135" r:id="rId6"/>
    <p:sldId id="1137" r:id="rId7"/>
    <p:sldId id="1114" r:id="rId8"/>
    <p:sldId id="1118" r:id="rId9"/>
    <p:sldId id="1119" r:id="rId10"/>
    <p:sldId id="1149" r:id="rId11"/>
    <p:sldId id="1150" r:id="rId12"/>
    <p:sldId id="1152" r:id="rId13"/>
    <p:sldId id="1153" r:id="rId14"/>
    <p:sldId id="1154" r:id="rId15"/>
    <p:sldId id="1158" r:id="rId16"/>
    <p:sldId id="1156" r:id="rId17"/>
    <p:sldId id="1155" r:id="rId18"/>
    <p:sldId id="1157" r:id="rId19"/>
    <p:sldId id="1159" r:id="rId20"/>
    <p:sldId id="1160" r:id="rId21"/>
    <p:sldId id="102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439" autoAdjust="0"/>
    <p:restoredTop sz="95897"/>
  </p:normalViewPr>
  <p:slideViewPr>
    <p:cSldViewPr snapToGrid="0">
      <p:cViewPr varScale="1">
        <p:scale>
          <a:sx n="52" d="100"/>
          <a:sy n="52" d="100"/>
        </p:scale>
        <p:origin x="77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3377F-EB67-4EC2-BC90-AAD51D19D6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04982-9BFE-4FF7-9ACD-EBE75048F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60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13299-C53E-2DAC-1BC7-6BD05D3CC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CF6CAD-B541-0530-7CDA-438324EC0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3ACB8B-662F-856B-816A-F77B6E8A44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A3D01-A6D3-C473-73A8-F493B16EFC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3B648-9117-F149-ADFC-E07415FDC27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26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8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60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52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71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28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75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68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45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53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7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649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8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071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BD6B81B-0608-40F8-B7C4-FC5DDDC1180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71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accessiblechef.com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4D35D-A792-8A17-2AC2-B8C121758B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Technology and Supports for Aphasia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AA97D3-D845-79EB-E7D3-EAA35A30B0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Brooke Lang, M.A., CCC-SLP and Bryn Lander</a:t>
            </a:r>
          </a:p>
        </p:txBody>
      </p:sp>
    </p:spTree>
    <p:extLst>
      <p:ext uri="{BB962C8B-B14F-4D97-AF65-F5344CB8AC3E}">
        <p14:creationId xmlns:p14="http://schemas.microsoft.com/office/powerpoint/2010/main" val="2453095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0A964-4917-7B1D-007F-A9A76D954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E446B7E6-8568-417F-959E-DB3D1E70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269336-5032-D47D-2C3D-7CFF4EC04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2" y="639097"/>
            <a:ext cx="4961534" cy="37811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/>
              <a:t>Communication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4BEC8-8230-2DE0-48DB-AEF604244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01" y="5062470"/>
            <a:ext cx="4961535" cy="7856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I have right sided hemiplegia and have a difficult time cooking, which I used to love to do.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35147A-F3E1-718D-FC81-BB591B47F8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183"/>
          <a:stretch>
            <a:fillRect/>
          </a:stretch>
        </p:blipFill>
        <p:spPr>
          <a:xfrm>
            <a:off x="6100916" y="10"/>
            <a:ext cx="609108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65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95197-ED8C-FCA3-2FA4-A4AADA2C6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01ECC-C486-D604-374C-420AAE627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My Favorite Adaptive Kitchen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41C25-C806-AACD-C95A-7A3E50BFC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99" y="2246350"/>
            <a:ext cx="10884695" cy="4164462"/>
          </a:xfrm>
        </p:spPr>
        <p:txBody>
          <a:bodyPr>
            <a:normAutofit/>
          </a:bodyPr>
          <a:lstStyle/>
          <a:p>
            <a:r>
              <a:rPr lang="en-US" b="1" dirty="0"/>
              <a:t>My Favorite Adaptive Kitchen Tools</a:t>
            </a:r>
          </a:p>
          <a:p>
            <a:r>
              <a:rPr lang="en-US" dirty="0"/>
              <a:t> </a:t>
            </a:r>
            <a:r>
              <a:rPr lang="en-US" b="1" dirty="0"/>
              <a:t>Slow Cooker (Crock-Pot)</a:t>
            </a:r>
            <a:r>
              <a:rPr lang="en-US" dirty="0"/>
              <a:t> – I can add the ingredients, press one button, and let it cook.</a:t>
            </a:r>
          </a:p>
          <a:p>
            <a:r>
              <a:rPr lang="en-US" dirty="0"/>
              <a:t> </a:t>
            </a:r>
            <a:r>
              <a:rPr lang="en-US" b="1" dirty="0"/>
              <a:t>Kitchen Mama Electric Can Opener</a:t>
            </a:r>
            <a:r>
              <a:rPr lang="en-US" dirty="0"/>
              <a:t> – Opens cans with one button. No twisting or gripping.</a:t>
            </a:r>
          </a:p>
          <a:p>
            <a:r>
              <a:rPr lang="en-US" b="1" dirty="0"/>
              <a:t>Manual Vegetable Chopper</a:t>
            </a:r>
            <a:r>
              <a:rPr lang="en-US" dirty="0"/>
              <a:t> – I use this all the time. It quickly chops onions, peppers, carrots, and other vegetables with much less effort.</a:t>
            </a:r>
          </a:p>
          <a:p>
            <a:r>
              <a:rPr lang="en-US" dirty="0"/>
              <a:t> </a:t>
            </a:r>
            <a:r>
              <a:rPr lang="en-US" b="1" dirty="0"/>
              <a:t>Ninja Food Chopper</a:t>
            </a:r>
            <a:r>
              <a:rPr lang="en-US" dirty="0"/>
              <a:t> – Great for chopping larger amounts of vegetables, cheese, nuts, and herbs.</a:t>
            </a:r>
          </a:p>
          <a:p>
            <a:r>
              <a:rPr lang="en-US" b="1" dirty="0"/>
              <a:t>Digital Kitchen Scale</a:t>
            </a:r>
            <a:r>
              <a:rPr lang="en-US" dirty="0"/>
              <a:t> – Much easier than using measuring cups with one hand. I can place a bowl on the scale, zero it out (tare), and add each ingredient by weight.</a:t>
            </a:r>
          </a:p>
          <a:p>
            <a:r>
              <a:rPr lang="en-US" b="1" dirty="0"/>
              <a:t>One-Handed Cutting Board</a:t>
            </a:r>
            <a:r>
              <a:rPr lang="en-US" dirty="0"/>
              <a:t> – Holds food in place so I can cut more safely with one hand.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3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004BC-BD4B-57EA-1A66-08DB0C4F3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307F93-2380-AD36-A8C2-21FB13CCD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14" y="1321631"/>
            <a:ext cx="3446667" cy="30158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E617FA-2073-CF34-74F3-1B172CF05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790" y="772732"/>
            <a:ext cx="3093453" cy="41136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06B6A1-D106-7CA6-C521-500909BB7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3852" y="772732"/>
            <a:ext cx="4113633" cy="41136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DA9B02-4715-E00C-57B4-4ACA1D34A50C}"/>
              </a:ext>
            </a:extLst>
          </p:cNvPr>
          <p:cNvSpPr txBox="1"/>
          <p:nvPr/>
        </p:nvSpPr>
        <p:spPr>
          <a:xfrm>
            <a:off x="3576598" y="516703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b="1" dirty="0"/>
              <a:t>Kitchen Mama Electric Can Opener</a:t>
            </a:r>
            <a:r>
              <a:rPr lang="en-US" dirty="0"/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EB36AE-CB8E-D274-BEB3-37B6F9AAD959}"/>
              </a:ext>
            </a:extLst>
          </p:cNvPr>
          <p:cNvSpPr txBox="1"/>
          <p:nvPr/>
        </p:nvSpPr>
        <p:spPr>
          <a:xfrm>
            <a:off x="8208401" y="4982370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b="1" dirty="0"/>
              <a:t>Manual Vegetable Chopper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86566F-F24F-F93A-D528-E8A99137023C}"/>
              </a:ext>
            </a:extLst>
          </p:cNvPr>
          <p:cNvSpPr txBox="1"/>
          <p:nvPr/>
        </p:nvSpPr>
        <p:spPr>
          <a:xfrm>
            <a:off x="1435261" y="4382919"/>
            <a:ext cx="71531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Slow Cooker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083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DA532-8745-1A8A-5009-D1230A257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12BCC9-DAEC-D5D1-3821-5A448BFF4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19" y="889000"/>
            <a:ext cx="2451100" cy="508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CBAC78-0EBE-388E-5FA1-4A3070865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241" y="1997242"/>
            <a:ext cx="4207945" cy="37114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AA007F-17C1-8CD9-4C67-A2286B39A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498" y="1997242"/>
            <a:ext cx="4414502" cy="42663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2B74A5-D7AE-081A-1F9F-179B150921B1}"/>
              </a:ext>
            </a:extLst>
          </p:cNvPr>
          <p:cNvSpPr txBox="1"/>
          <p:nvPr/>
        </p:nvSpPr>
        <p:spPr>
          <a:xfrm>
            <a:off x="972219" y="6078940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Ninja Food Chopper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1B2233-5966-FD3B-7D5E-AE28572EBC68}"/>
              </a:ext>
            </a:extLst>
          </p:cNvPr>
          <p:cNvSpPr txBox="1"/>
          <p:nvPr/>
        </p:nvSpPr>
        <p:spPr>
          <a:xfrm>
            <a:off x="3890679" y="1442286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Digital Kitchen Scale</a:t>
            </a:r>
            <a:r>
              <a:rPr lang="en-US" dirty="0"/>
              <a:t>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1965D2-F5A1-FF0A-F62F-C2DCB9513FD5}"/>
              </a:ext>
            </a:extLst>
          </p:cNvPr>
          <p:cNvSpPr txBox="1"/>
          <p:nvPr/>
        </p:nvSpPr>
        <p:spPr>
          <a:xfrm>
            <a:off x="8058874" y="1442286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One-Handed Cutting Board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49063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3BAD5-E577-2880-C4F0-8D60DB523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846F5-197C-EA28-24F1-E1C8DC068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Communication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16AB2-F290-2436-E418-292A39E17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5277288" cy="3636511"/>
          </a:xfrm>
        </p:spPr>
        <p:txBody>
          <a:bodyPr>
            <a:normAutofit/>
          </a:bodyPr>
          <a:lstStyle/>
          <a:p>
            <a:r>
              <a:rPr lang="en-US" sz="3200" dirty="0"/>
              <a:t>Reading recipes can be difficult, especially while cooking with one hand.</a:t>
            </a:r>
          </a:p>
        </p:txBody>
      </p:sp>
      <p:pic>
        <p:nvPicPr>
          <p:cNvPr id="4" name="Picture 3" descr="RECIPE BOOKS">
            <a:extLst>
              <a:ext uri="{FF2B5EF4-FFF2-40B4-BE49-F238E27FC236}">
                <a16:creationId xmlns:a16="http://schemas.microsoft.com/office/drawing/2014/main" id="{B2C85E4B-300C-DB71-820D-81C400373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181" y="2308436"/>
            <a:ext cx="4102376" cy="410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86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5C4FD-384D-EC56-C687-6625EB9D8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99C05-5DAB-ABF8-37EB-E3D8E11B7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FEATURED </a:t>
            </a:r>
            <a:br>
              <a:rPr lang="en-US" dirty="0"/>
            </a:br>
            <a:r>
              <a:rPr lang="en-US" dirty="0"/>
              <a:t>App/Resource/Accessibility Feature</a:t>
            </a:r>
          </a:p>
        </p:txBody>
      </p:sp>
      <p:pic>
        <p:nvPicPr>
          <p:cNvPr id="6" name="Picture 5" descr="Your iPhone Has a Hidden Text-to-Speech Tool That'll Read Articles, Books,  News, and Other Text Out Loud to You &lt;&lt; iOS &amp; iPhone :: Gadget Hacks">
            <a:extLst>
              <a:ext uri="{FF2B5EF4-FFF2-40B4-BE49-F238E27FC236}">
                <a16:creationId xmlns:a16="http://schemas.microsoft.com/office/drawing/2014/main" id="{407D0921-6A57-D498-748D-2F1B89965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19" y="2286357"/>
            <a:ext cx="4631059" cy="21685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72C187-CF8B-605A-B847-2DA6C9F3D037}"/>
              </a:ext>
            </a:extLst>
          </p:cNvPr>
          <p:cNvSpPr txBox="1"/>
          <p:nvPr/>
        </p:nvSpPr>
        <p:spPr>
          <a:xfrm>
            <a:off x="418018" y="4578213"/>
            <a:ext cx="4631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Iphone</a:t>
            </a:r>
            <a:r>
              <a:rPr lang="en-US" sz="2000" b="1" dirty="0"/>
              <a:t> Accessibility Feature</a:t>
            </a:r>
          </a:p>
        </p:txBody>
      </p:sp>
      <p:pic>
        <p:nvPicPr>
          <p:cNvPr id="10" name="Picture 9" descr="Google Announces Redesigned TalkBack Screen Reader For Android">
            <a:extLst>
              <a:ext uri="{FF2B5EF4-FFF2-40B4-BE49-F238E27FC236}">
                <a16:creationId xmlns:a16="http://schemas.microsoft.com/office/drawing/2014/main" id="{B365E617-306B-3233-8139-9D9026FB7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7375" y="1985590"/>
            <a:ext cx="4636606" cy="23183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779A74D-D871-23F3-8FCA-13A53FD17E75}"/>
              </a:ext>
            </a:extLst>
          </p:cNvPr>
          <p:cNvSpPr txBox="1"/>
          <p:nvPr/>
        </p:nvSpPr>
        <p:spPr>
          <a:xfrm>
            <a:off x="8304742" y="4342010"/>
            <a:ext cx="4631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Android Accessibility Feature</a:t>
            </a:r>
          </a:p>
        </p:txBody>
      </p:sp>
      <p:pic>
        <p:nvPicPr>
          <p:cNvPr id="13" name="Picture 12" descr="What is ChatGPT? What parents need to know | Internet Matters">
            <a:extLst>
              <a:ext uri="{FF2B5EF4-FFF2-40B4-BE49-F238E27FC236}">
                <a16:creationId xmlns:a16="http://schemas.microsoft.com/office/drawing/2014/main" id="{CA1A1B51-DA4F-50D4-F114-C11AF3F17C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438" y="4578213"/>
            <a:ext cx="4135304" cy="216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31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B9959-D1B2-F75C-A0A0-C8E44465A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53679-2A9C-70E1-5078-F8CDE7850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Technology for “Reading” Recipes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F4C2A-FBFC-3474-DAD1-10F9B289B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455" y="2342208"/>
            <a:ext cx="10571998" cy="417851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iPhone</a:t>
            </a:r>
            <a:endParaRPr lang="en-US" dirty="0"/>
          </a:p>
          <a:p>
            <a:r>
              <a:rPr lang="en-US" b="1" dirty="0"/>
              <a:t>Speak Screen</a:t>
            </a:r>
            <a:r>
              <a:rPr lang="en-US" dirty="0"/>
              <a:t> – Reads the entire recipe out loud.</a:t>
            </a:r>
          </a:p>
          <a:p>
            <a:r>
              <a:rPr lang="en-US" b="1" dirty="0"/>
              <a:t>Speak Selection</a:t>
            </a:r>
            <a:r>
              <a:rPr lang="en-US" dirty="0"/>
              <a:t> – Reads only the text you highlight.</a:t>
            </a:r>
          </a:p>
          <a:p>
            <a:r>
              <a:rPr lang="en-US" b="1" dirty="0"/>
              <a:t>Live Speech</a:t>
            </a:r>
            <a:r>
              <a:rPr lang="en-US" dirty="0"/>
              <a:t> (if needed for communication while cooking).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ChatGPT (iPhone &amp; Android)</a:t>
            </a:r>
            <a:endParaRPr lang="en-US" dirty="0"/>
          </a:p>
          <a:p>
            <a:r>
              <a:rPr lang="en-US" dirty="0"/>
              <a:t>Simplifies recipes into easy, step-by-step directions.</a:t>
            </a:r>
          </a:p>
          <a:p>
            <a:r>
              <a:rPr lang="en-US" dirty="0"/>
              <a:t>Answers cooking questions while I'm cooking.</a:t>
            </a:r>
          </a:p>
          <a:p>
            <a:r>
              <a:rPr lang="en-US" dirty="0"/>
              <a:t>Can read recipes one step at a time.</a:t>
            </a:r>
          </a:p>
          <a:p>
            <a:pPr marL="0" indent="0">
              <a:buNone/>
            </a:pPr>
            <a:r>
              <a:rPr lang="en-US" b="1" dirty="0"/>
              <a:t>Android</a:t>
            </a:r>
            <a:endParaRPr lang="en-US" dirty="0"/>
          </a:p>
          <a:p>
            <a:r>
              <a:rPr lang="en-US" b="1" dirty="0"/>
              <a:t>Select to Speak</a:t>
            </a:r>
            <a:r>
              <a:rPr lang="en-US" dirty="0"/>
              <a:t> – Tap to have text read aloud.</a:t>
            </a:r>
          </a:p>
          <a:p>
            <a:r>
              <a:rPr lang="en-US" b="1" dirty="0"/>
              <a:t>Reading Mode</a:t>
            </a:r>
            <a:r>
              <a:rPr lang="en-US" dirty="0"/>
              <a:t> – Makes recipes easier to read and can read them aloud.</a:t>
            </a:r>
          </a:p>
          <a:p>
            <a:r>
              <a:rPr lang="en-US" b="1" dirty="0" err="1"/>
              <a:t>TalkBack</a:t>
            </a:r>
            <a:r>
              <a:rPr lang="en-US" dirty="0"/>
              <a:t> – Reads everything on the screen for people who need full screen-reader support.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60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1DAC3-D4E5-5421-F808-242A44B16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5798B9-B1EF-A661-DD00-09C70856C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09" y="-1"/>
            <a:ext cx="316069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42A267-62A8-F3D1-841F-649694B29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148" y="652004"/>
            <a:ext cx="2559703" cy="55539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B633A7-F89A-ABDD-F298-04908A848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365" y="218046"/>
            <a:ext cx="31606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547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9147D-27ED-8857-6E0B-DD0E735D0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Accessible Chef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F80C2-7DF0-DBC4-9051-3E670A7BA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690" y="1972162"/>
            <a:ext cx="6418111" cy="3636511"/>
          </a:xfrm>
        </p:spPr>
        <p:txBody>
          <a:bodyPr/>
          <a:lstStyle/>
          <a:p>
            <a:r>
              <a:rPr lang="en-US" dirty="0">
                <a:hlinkClick r:id="rId2"/>
              </a:rPr>
              <a:t>Accessible Chef – Accessible Cooking for Budding Chefs</a:t>
            </a:r>
            <a:endParaRPr lang="en-US" dirty="0"/>
          </a:p>
          <a:p>
            <a:r>
              <a:rPr lang="en-US" dirty="0"/>
              <a:t>Collection of FREE visual recipes and other resources to help teach cooking skills to individuals with disabilities</a:t>
            </a:r>
          </a:p>
          <a:p>
            <a:r>
              <a:rPr lang="en-US" dirty="0"/>
              <a:t>Resources also available</a:t>
            </a:r>
          </a:p>
          <a:p>
            <a:r>
              <a:rPr lang="en-US" dirty="0"/>
              <a:t>Recipe Creator and Image Bank</a:t>
            </a:r>
          </a:p>
        </p:txBody>
      </p:sp>
      <p:pic>
        <p:nvPicPr>
          <p:cNvPr id="4" name="Picture 3" descr="Accessible Chef (@accessiblechef) • Instagram photos and videos">
            <a:extLst>
              <a:ext uri="{FF2B5EF4-FFF2-40B4-BE49-F238E27FC236}">
                <a16:creationId xmlns:a16="http://schemas.microsoft.com/office/drawing/2014/main" id="{CA7B412D-BE63-3B30-F7EC-91B4AB924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085" y="1972162"/>
            <a:ext cx="4086225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176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691D1-BEEA-7F5F-C02E-68E68FE6E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912" y="-38037"/>
            <a:ext cx="10571998" cy="970450"/>
          </a:xfrm>
        </p:spPr>
        <p:txBody>
          <a:bodyPr/>
          <a:lstStyle/>
          <a:p>
            <a:pPr algn="ctr"/>
            <a:r>
              <a:rPr lang="en-US"/>
              <a:t>Accessible Chef (continued)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D71B5F-F384-2AE4-65C2-80BC0109DE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7" t="9397" r="40059" b="29780"/>
          <a:stretch>
            <a:fillRect/>
          </a:stretch>
        </p:blipFill>
        <p:spPr>
          <a:xfrm>
            <a:off x="3246783" y="2445026"/>
            <a:ext cx="3260035" cy="3627855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4903E8-DD95-81BC-28FB-2BD30C8EF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1" t="9275" r="58098" b="6522"/>
          <a:stretch>
            <a:fillRect/>
          </a:stretch>
        </p:blipFill>
        <p:spPr>
          <a:xfrm>
            <a:off x="7315200" y="932413"/>
            <a:ext cx="2663687" cy="573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32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6AF3D-0AF8-7A00-0207-831CDCEF9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24ADA-8DBC-C913-EA50-BB4047454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Communication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FB7E0-D03C-BA1C-88F2-3CB4A5EF9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7933" y="2440341"/>
            <a:ext cx="5277288" cy="3636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u="sng" dirty="0"/>
              <a:t>EXAMPLE</a:t>
            </a:r>
            <a:r>
              <a:rPr lang="en-US" sz="3200" dirty="0"/>
              <a:t>: </a:t>
            </a:r>
          </a:p>
          <a:p>
            <a:pPr marL="0" indent="0">
              <a:buNone/>
            </a:pPr>
            <a:r>
              <a:rPr lang="en-US" sz="3200" dirty="0"/>
              <a:t>I enjoy fixing things around the house. I find it difficult to read an instruction manual and follow the directions.</a:t>
            </a:r>
          </a:p>
        </p:txBody>
      </p:sp>
      <p:pic>
        <p:nvPicPr>
          <p:cNvPr id="4" name="Picture 3" descr="The Most Common Home Repairs You Can ...">
            <a:extLst>
              <a:ext uri="{FF2B5EF4-FFF2-40B4-BE49-F238E27FC236}">
                <a16:creationId xmlns:a16="http://schemas.microsoft.com/office/drawing/2014/main" id="{DF94C5CF-794B-2C9C-B8DB-0A5573DDC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98" y="2807756"/>
            <a:ext cx="5181570" cy="290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52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EEDDC-03A4-902B-940A-F0EDF44B9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Accessible Chef (continued)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064ECD-6B8A-659C-4D42-7D4D030623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5" t="8851" r="23150" b="2607"/>
          <a:stretch>
            <a:fillRect/>
          </a:stretch>
        </p:blipFill>
        <p:spPr>
          <a:xfrm>
            <a:off x="205409" y="2743199"/>
            <a:ext cx="3617844" cy="3220280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E91E5F-02C0-871F-8889-5BAA87823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1" t="6520" r="20924" b="27246"/>
          <a:stretch>
            <a:fillRect/>
          </a:stretch>
        </p:blipFill>
        <p:spPr>
          <a:xfrm>
            <a:off x="4512365" y="2082211"/>
            <a:ext cx="7156174" cy="454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13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F11C9-45B9-F9CB-7D07-F301670E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12" y="378827"/>
            <a:ext cx="10571998" cy="970450"/>
          </a:xfrm>
        </p:spPr>
        <p:txBody>
          <a:bodyPr/>
          <a:lstStyle/>
          <a:p>
            <a:pPr algn="ctr"/>
            <a:r>
              <a:rPr lang="en-US" sz="5400" dirty="0"/>
              <a:t>NEXT TIME: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80340-AD14-510A-A081-DD6B98329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347" y="2842662"/>
            <a:ext cx="10554574" cy="3636511"/>
          </a:xfrm>
        </p:spPr>
        <p:txBody>
          <a:bodyPr>
            <a:normAutofit/>
          </a:bodyPr>
          <a:lstStyle/>
          <a:p>
            <a:r>
              <a:rPr lang="en-US" sz="2400" b="1" dirty="0"/>
              <a:t>WEDNESDAY</a:t>
            </a:r>
            <a:r>
              <a:rPr lang="en-US" sz="2400" b="1"/>
              <a:t>, September 2</a:t>
            </a:r>
            <a:r>
              <a:rPr lang="en-US" sz="2400" b="1" baseline="30000"/>
              <a:t>nd</a:t>
            </a:r>
            <a:r>
              <a:rPr lang="en-US" sz="2400" b="1"/>
              <a:t> at </a:t>
            </a:r>
            <a:r>
              <a:rPr lang="en-US" sz="2400" b="1" dirty="0"/>
              <a:t>4:00pm EST</a:t>
            </a:r>
          </a:p>
          <a:p>
            <a:r>
              <a:rPr lang="en-US" sz="2400" dirty="0"/>
              <a:t>What else do you want to learn?</a:t>
            </a:r>
          </a:p>
        </p:txBody>
      </p:sp>
      <p:pic>
        <p:nvPicPr>
          <p:cNvPr id="3074" name="Picture 2" descr="Lower Columbia Region Harbor Safety Committee – Safe navigation on the  waterways within the Lower Columbia Region">
            <a:extLst>
              <a:ext uri="{FF2B5EF4-FFF2-40B4-BE49-F238E27FC236}">
                <a16:creationId xmlns:a16="http://schemas.microsoft.com/office/drawing/2014/main" id="{01056CAF-1BF2-1723-DCFD-1F956F015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75" y="2534395"/>
            <a:ext cx="2759681" cy="275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2D0508-99CD-D66F-9441-4FFE6F1255E5}"/>
              </a:ext>
            </a:extLst>
          </p:cNvPr>
          <p:cNvSpPr txBox="1"/>
          <p:nvPr/>
        </p:nvSpPr>
        <p:spPr>
          <a:xfrm>
            <a:off x="3050498" y="2865832"/>
            <a:ext cx="6100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5714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1B613-ECC6-315A-035C-AEF77A32F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96F1-3746-CAC7-DB5B-B90D6B3A0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FEATURED </a:t>
            </a:r>
            <a:br>
              <a:rPr lang="en-US" dirty="0"/>
            </a:br>
            <a:r>
              <a:rPr lang="en-US" dirty="0"/>
              <a:t>App/Resource/Accessibility Feature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EEF376-72DD-7486-3FF9-C2384F1A7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Natural Reader </a:t>
            </a:r>
          </a:p>
          <a:p>
            <a:pPr marL="0" indent="0">
              <a:buNone/>
            </a:pPr>
            <a:r>
              <a:rPr lang="en-US" sz="2800" dirty="0"/>
              <a:t>		OR</a:t>
            </a:r>
          </a:p>
          <a:p>
            <a:r>
              <a:rPr lang="en-US" sz="2800" dirty="0"/>
              <a:t>Speechify (text to speech program)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ChatGPT – simplify steps; see a picture</a:t>
            </a:r>
          </a:p>
        </p:txBody>
      </p:sp>
      <p:pic>
        <p:nvPicPr>
          <p:cNvPr id="3" name="Picture 2" descr="Android Apps by Naturalsoft Limited on Google Play">
            <a:extLst>
              <a:ext uri="{FF2B5EF4-FFF2-40B4-BE49-F238E27FC236}">
                <a16:creationId xmlns:a16="http://schemas.microsoft.com/office/drawing/2014/main" id="{273356D4-8FA4-54EF-705A-7DE402F68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137" y="2065877"/>
            <a:ext cx="1524078" cy="1524078"/>
          </a:xfrm>
          <a:prstGeom prst="rect">
            <a:avLst/>
          </a:prstGeom>
        </p:spPr>
      </p:pic>
      <p:pic>
        <p:nvPicPr>
          <p:cNvPr id="4" name="Picture 3" descr="Speechify | Speechify">
            <a:extLst>
              <a:ext uri="{FF2B5EF4-FFF2-40B4-BE49-F238E27FC236}">
                <a16:creationId xmlns:a16="http://schemas.microsoft.com/office/drawing/2014/main" id="{5FA1E2EA-6D50-FFAA-A297-940D3B2BA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562" y="3152274"/>
            <a:ext cx="1524078" cy="152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87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A1C19-01B8-60D9-5E71-5AFEDEC06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D6E07-0DA8-0BE2-21AE-2A75A3391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Natural Reader and Speechify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F0BECC-6863-C694-0217-4A85DAC69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4594536" cy="363651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3200" b="1" dirty="0">
                <a:solidFill>
                  <a:srgbClr val="FF0000"/>
                </a:solidFill>
              </a:rPr>
              <a:t>NATURAL READER</a:t>
            </a:r>
          </a:p>
          <a:p>
            <a:r>
              <a:rPr lang="en-US" sz="2400" b="1" dirty="0"/>
              <a:t>Text‑to‑speech (TTS) app</a:t>
            </a:r>
            <a:r>
              <a:rPr lang="en-US" sz="2400" dirty="0"/>
              <a:t>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converts written content—PDFs, webpages, </a:t>
            </a:r>
            <a:r>
              <a:rPr lang="en-US" sz="2400" dirty="0" err="1"/>
              <a:t>ebooks</a:t>
            </a:r>
            <a:r>
              <a:rPr lang="en-US" sz="2400" dirty="0"/>
              <a:t>, scanned documents—into </a:t>
            </a:r>
            <a:r>
              <a:rPr lang="en-US" sz="2400" b="1" dirty="0"/>
              <a:t>spoken audio</a:t>
            </a:r>
            <a:r>
              <a:rPr lang="en-US" sz="2400" dirty="0"/>
              <a:t> using AI voices</a:t>
            </a:r>
          </a:p>
          <a:p>
            <a:r>
              <a:rPr lang="en-US" sz="2400" dirty="0"/>
              <a:t>Plus ($20.90/month) and Pro($25.90) plans available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4A2055BB-0972-BF3B-7F96-5379AFAEC430}"/>
              </a:ext>
            </a:extLst>
          </p:cNvPr>
          <p:cNvSpPr txBox="1">
            <a:spLocks/>
          </p:cNvSpPr>
          <p:nvPr/>
        </p:nvSpPr>
        <p:spPr>
          <a:xfrm>
            <a:off x="6095999" y="2514895"/>
            <a:ext cx="4905432" cy="3636511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charset="2"/>
              <a:buNone/>
            </a:pPr>
            <a:r>
              <a:rPr lang="en-US" sz="3200" b="1" dirty="0">
                <a:solidFill>
                  <a:srgbClr val="FF0000"/>
                </a:solidFill>
              </a:rPr>
              <a:t>SPEECHIFY</a:t>
            </a:r>
          </a:p>
          <a:p>
            <a:r>
              <a:rPr lang="en-US" sz="2400" b="1" dirty="0"/>
              <a:t>Text‑to‑speech (TTS) app</a:t>
            </a:r>
            <a:r>
              <a:rPr lang="en-US" sz="2400" dirty="0"/>
              <a:t>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converts written content—PDFs, webpages, </a:t>
            </a:r>
            <a:r>
              <a:rPr lang="en-US" sz="2400" dirty="0" err="1"/>
              <a:t>ebooks</a:t>
            </a:r>
            <a:r>
              <a:rPr lang="en-US" sz="2400" dirty="0"/>
              <a:t>, scanned documents—into </a:t>
            </a:r>
            <a:r>
              <a:rPr lang="en-US" sz="2400" b="1" dirty="0"/>
              <a:t>spoken audio</a:t>
            </a:r>
            <a:r>
              <a:rPr lang="en-US" sz="2400" dirty="0"/>
              <a:t> using AI voices</a:t>
            </a:r>
          </a:p>
          <a:p>
            <a:r>
              <a:rPr lang="en-US" sz="2400" dirty="0"/>
              <a:t>FREE, or Premium ($29/month)</a:t>
            </a:r>
          </a:p>
        </p:txBody>
      </p:sp>
      <p:pic>
        <p:nvPicPr>
          <p:cNvPr id="4" name="Picture 3" descr="Android Apps by Naturalsoft Limited on Google Play">
            <a:extLst>
              <a:ext uri="{FF2B5EF4-FFF2-40B4-BE49-F238E27FC236}">
                <a16:creationId xmlns:a16="http://schemas.microsoft.com/office/drawing/2014/main" id="{18F8CB04-082B-2F19-1531-D4D5D3220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94" y="99643"/>
            <a:ext cx="1665626" cy="1665626"/>
          </a:xfrm>
          <a:prstGeom prst="rect">
            <a:avLst/>
          </a:prstGeom>
        </p:spPr>
      </p:pic>
      <p:pic>
        <p:nvPicPr>
          <p:cNvPr id="6" name="Picture 5" descr="Speechify | Speechify">
            <a:extLst>
              <a:ext uri="{FF2B5EF4-FFF2-40B4-BE49-F238E27FC236}">
                <a16:creationId xmlns:a16="http://schemas.microsoft.com/office/drawing/2014/main" id="{E997C1DF-D46A-B6EC-D7DF-81A651EEB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9392" y="241191"/>
            <a:ext cx="1524078" cy="152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14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CFB4E-5C9D-EAB3-E2E2-35341A1F0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4349" y="1819275"/>
            <a:ext cx="3606137" cy="42220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Bryn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1FFCE-BCFB-70AB-77AE-D8CAE62BE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2835" y="3429000"/>
            <a:ext cx="4057651" cy="2514099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0" indent="0" algn="ctr">
              <a:buNone/>
            </a:pPr>
            <a:r>
              <a:rPr lang="en-US" sz="4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Using </a:t>
            </a:r>
            <a:r>
              <a:rPr lang="en-US" sz="40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Natural Reader</a:t>
            </a:r>
            <a:r>
              <a:rPr lang="en-US" sz="4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to help understand an instruction manual</a:t>
            </a:r>
          </a:p>
        </p:txBody>
      </p:sp>
      <p:pic>
        <p:nvPicPr>
          <p:cNvPr id="8" name="Picture 7" descr="Android Apps by Naturalsoft Limited on Google Play">
            <a:extLst>
              <a:ext uri="{FF2B5EF4-FFF2-40B4-BE49-F238E27FC236}">
                <a16:creationId xmlns:a16="http://schemas.microsoft.com/office/drawing/2014/main" id="{6E047F2C-4E37-D9F4-8650-F60E0AC47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322" y="848974"/>
            <a:ext cx="4622678" cy="462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290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B9D32-197B-C41C-379D-E4CA8DC95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EABA-3E92-C8F5-6B83-9105A5FE5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FEATURED </a:t>
            </a:r>
            <a:br>
              <a:rPr lang="en-US" dirty="0"/>
            </a:br>
            <a:r>
              <a:rPr lang="en-US" dirty="0"/>
              <a:t>App/Resource/Accessibility Feature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EACDA4-88CE-8558-631C-49908987C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956" y="2879030"/>
            <a:ext cx="10554574" cy="3636511"/>
          </a:xfrm>
        </p:spPr>
        <p:txBody>
          <a:bodyPr/>
          <a:lstStyle/>
          <a:p>
            <a:r>
              <a:rPr lang="en-US" sz="2000" dirty="0"/>
              <a:t>Chat GPT- Bryn uses it every day for texting back and emailing</a:t>
            </a:r>
          </a:p>
          <a:p>
            <a:r>
              <a:rPr lang="en-US" sz="2000" dirty="0"/>
              <a:t>App – AI powered chatbot available on iOS, Android, desktop</a:t>
            </a:r>
          </a:p>
          <a:p>
            <a:r>
              <a:rPr lang="en-US" sz="2000" dirty="0"/>
              <a:t>FREE (limited usage, basic features); $20/month faster responses, expanded messaging and uploads)</a:t>
            </a:r>
          </a:p>
          <a:p>
            <a:r>
              <a:rPr lang="en-US" sz="2000" dirty="0"/>
              <a:t>Designed to provide answers, generates content, assists with learning, creates images, etc.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41C643-B59B-B195-89F2-45A990E6F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0289" y="2038873"/>
            <a:ext cx="3194260" cy="168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57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69622D-8652-E6BA-AD76-A37D7988A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018" y="643467"/>
            <a:ext cx="4679695" cy="55710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43F9E0-103A-45EB-8193-DBC0706F0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733" y="2082166"/>
            <a:ext cx="5130798" cy="269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4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A book with text on it&#10;&#10;AI-generated content may be incorrect.">
            <a:extLst>
              <a:ext uri="{FF2B5EF4-FFF2-40B4-BE49-F238E27FC236}">
                <a16:creationId xmlns:a16="http://schemas.microsoft.com/office/drawing/2014/main" id="{CA5A9B6D-880D-680D-394E-A24F44E08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2" r="-3" b="11179"/>
          <a:stretch>
            <a:fillRect/>
          </a:stretch>
        </p:blipFill>
        <p:spPr>
          <a:xfrm rot="5400000">
            <a:off x="-1168120" y="1532364"/>
            <a:ext cx="6514565" cy="37932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AE86CE-0B1A-B636-C8EB-2A7F33C776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29" r="62863" b="1"/>
          <a:stretch>
            <a:fillRect/>
          </a:stretch>
        </p:blipFill>
        <p:spPr>
          <a:xfrm>
            <a:off x="4823746" y="1260978"/>
            <a:ext cx="2544508" cy="4336043"/>
          </a:xfrm>
          <a:prstGeom prst="rect">
            <a:avLst/>
          </a:prstGeom>
        </p:spPr>
      </p:pic>
      <p:pic>
        <p:nvPicPr>
          <p:cNvPr id="3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15C58862-C56F-6AFB-BCDF-F9E4C8D0E9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" r="1" b="20141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7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BAB270-AB48-614D-BAB1-5F14AEB120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49" r="62982" b="1"/>
          <a:stretch>
            <a:fillRect/>
          </a:stretch>
        </p:blipFill>
        <p:spPr>
          <a:xfrm>
            <a:off x="5098148" y="1055078"/>
            <a:ext cx="2511988" cy="4314092"/>
          </a:xfrm>
          <a:prstGeom prst="rect">
            <a:avLst/>
          </a:prstGeom>
        </p:spPr>
      </p:pic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95792F9A-3D85-98C8-4431-62D1F2A97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6" r="1" b="5008"/>
          <a:stretch>
            <a:fillRect/>
          </a:stretch>
        </p:blipFill>
        <p:spPr>
          <a:xfrm>
            <a:off x="271854" y="171716"/>
            <a:ext cx="3822924" cy="6514565"/>
          </a:xfrm>
          <a:prstGeom prst="rect">
            <a:avLst/>
          </a:prstGeom>
        </p:spPr>
      </p:pic>
      <p:pic>
        <p:nvPicPr>
          <p:cNvPr id="3" name="Picture 2" descr="A screenshot of a video&#10;&#10;AI-generated content may be incorrect.">
            <a:extLst>
              <a:ext uri="{FF2B5EF4-FFF2-40B4-BE49-F238E27FC236}">
                <a16:creationId xmlns:a16="http://schemas.microsoft.com/office/drawing/2014/main" id="{C82F913C-410D-CB1A-7E88-52D049E119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2" r="-1" b="13937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1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13000</TotalTime>
  <Words>634</Words>
  <Application>Microsoft Office PowerPoint</Application>
  <PresentationFormat>Widescreen</PresentationFormat>
  <Paragraphs>73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Century Gothic</vt:lpstr>
      <vt:lpstr>Wingdings</vt:lpstr>
      <vt:lpstr>Wingdings 2</vt:lpstr>
      <vt:lpstr>Quotable</vt:lpstr>
      <vt:lpstr>Technology and Supports for Aphasia</vt:lpstr>
      <vt:lpstr>Communication Challenge</vt:lpstr>
      <vt:lpstr>FEATURED  App/Resource/Accessibility Feature</vt:lpstr>
      <vt:lpstr>Natural Reader and Speechify</vt:lpstr>
      <vt:lpstr>Bryn Demo</vt:lpstr>
      <vt:lpstr>FEATURED  App/Resource/Accessibility Feature</vt:lpstr>
      <vt:lpstr>PowerPoint Presentation</vt:lpstr>
      <vt:lpstr>PowerPoint Presentation</vt:lpstr>
      <vt:lpstr>PowerPoint Presentation</vt:lpstr>
      <vt:lpstr>Communication Challenge</vt:lpstr>
      <vt:lpstr>My Favorite Adaptive Kitchen Tools</vt:lpstr>
      <vt:lpstr>PowerPoint Presentation</vt:lpstr>
      <vt:lpstr>PowerPoint Presentation</vt:lpstr>
      <vt:lpstr>Communication Challenge</vt:lpstr>
      <vt:lpstr>FEATURED  App/Resource/Accessibility Feature</vt:lpstr>
      <vt:lpstr>Technology for “Reading” Recipes</vt:lpstr>
      <vt:lpstr>PowerPoint Presentation</vt:lpstr>
      <vt:lpstr>Accessible Chef</vt:lpstr>
      <vt:lpstr>Accessible Chef (continued)</vt:lpstr>
      <vt:lpstr>Accessible Chef (continued)</vt:lpstr>
      <vt:lpstr>NEXT TIME: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Brooke Lang</dc:creator>
  <cp:lastModifiedBy>Brooke Lang</cp:lastModifiedBy>
  <cp:revision>6</cp:revision>
  <dcterms:created xsi:type="dcterms:W3CDTF">2026-07-01T21:01:02Z</dcterms:created>
  <dcterms:modified xsi:type="dcterms:W3CDTF">2026-08-13T12:00:47Z</dcterms:modified>
</cp:coreProperties>
</file>