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6" r:id="rId2"/>
    <p:sldId id="1102" r:id="rId3"/>
    <p:sldId id="1120" r:id="rId4"/>
    <p:sldId id="1163" r:id="rId5"/>
    <p:sldId id="1107" r:id="rId6"/>
    <p:sldId id="1162" r:id="rId7"/>
    <p:sldId id="1170" r:id="rId8"/>
    <p:sldId id="1161" r:id="rId9"/>
    <p:sldId id="1165" r:id="rId10"/>
    <p:sldId id="1171" r:id="rId11"/>
    <p:sldId id="1140" r:id="rId12"/>
    <p:sldId id="1166" r:id="rId13"/>
    <p:sldId id="1167" r:id="rId14"/>
    <p:sldId id="1172" r:id="rId15"/>
    <p:sldId id="1164" r:id="rId16"/>
    <p:sldId id="1168" r:id="rId17"/>
    <p:sldId id="1174" r:id="rId18"/>
    <p:sldId id="1169" r:id="rId19"/>
    <p:sldId id="1138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1142" r:id="rId34"/>
    <p:sldId id="1145" r:id="rId35"/>
    <p:sldId id="1144" r:id="rId36"/>
    <p:sldId id="1146" r:id="rId37"/>
    <p:sldId id="1147" r:id="rId38"/>
    <p:sldId id="1148" r:id="rId39"/>
    <p:sldId id="286" r:id="rId40"/>
    <p:sldId id="287" r:id="rId41"/>
    <p:sldId id="288" r:id="rId42"/>
    <p:sldId id="289" r:id="rId43"/>
    <p:sldId id="1022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125" autoAdjust="0"/>
    <p:restoredTop sz="95897"/>
  </p:normalViewPr>
  <p:slideViewPr>
    <p:cSldViewPr snapToGrid="0">
      <p:cViewPr varScale="1">
        <p:scale>
          <a:sx n="102" d="100"/>
          <a:sy n="102" d="100"/>
        </p:scale>
        <p:origin x="216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3377F-EB67-4EC2-BC90-AAD51D19D6C3}" type="datetimeFigureOut">
              <a:rPr lang="en-US" smtClean="0"/>
              <a:t>9/2/26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04982-9BFE-4FF7-9ACD-EBE75048F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060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don't personally use apple journal app very much, but I wanted to show it because it's another option. If writing is difficult because of aphasia, you don't necessarily have to write a big paragraph. You could use a picture, dictate a few words, or make an audio recording.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04982-9BFE-4FF7-9ACD-EBE75048F4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640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3" name="Google Shape;313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really like this a lot because it actually will read every word so it’s good for reading out loud and listening at the same time but I can’t get a little bit expensive not always but sometimes so I just like to do live captions instead.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Audible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 playing the book.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above the book cover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for a toggle that says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Whispersync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Voice"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or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"Read &amp; Listen."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see it, tap it. The text should appear, and the words will highlight as they're spoken.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3B648-9117-F149-ADFC-E07415FDC27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787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help.libbyapp.com</a:t>
            </a:r>
            <a:r>
              <a:rPr lang="en-US" dirty="0"/>
              <a:t>/</a:t>
            </a:r>
            <a:r>
              <a:rPr lang="en-US" dirty="0" err="1"/>
              <a:t>en</a:t>
            </a:r>
            <a:r>
              <a:rPr lang="en-US" dirty="0"/>
              <a:t>-us/6144.htm?utm_source=</a:t>
            </a:r>
            <a:r>
              <a:rPr lang="en-US" dirty="0" err="1"/>
              <a:t>chatgpt.com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3B648-9117-F149-ADFC-E07415FDC27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3835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me, Google Keep is really helpful when I can't remember something or can't think of the word. For example, if I need something from the store but don't know what it's called, I can just take a picture and save it. Then I don't have to find the word or type it.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could also use Google Keep as a simple journal. You can add pictures, notes, lists, or use your voice. It's free, so you can try it and see if it works for you.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04982-9BFE-4FF7-9ACD-EBE75048F4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6017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https://support.apple.com/guide/iphone/hear-whats-on-the-screen-or-typed-iph96b214f0/ios</a:t>
            </a:r>
            <a:endParaRPr/>
          </a:p>
        </p:txBody>
      </p:sp>
      <p:sp>
        <p:nvSpPr>
          <p:cNvPr id="255" name="Google Shape;255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https://www.lifewire.com/use-google-text-to-speech-on-android-4767200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8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60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52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671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28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75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681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45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653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7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649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8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071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5BD6B81B-0608-40F8-B7C4-FC5DDDC11804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7F68BFFD-4621-42B0-AAEC-A929D825B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712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aphasiareaders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dayoneapp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aphasiareaders.com/aphasia-resource-toolbox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libbyapp.com/interview/welcome#doYouHaveACard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oopladigital.com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pl.org/books-music-movies/simplye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dayoneapp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4D35D-A792-8A17-2AC2-B8C121758B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Technology and Supports for Aphasia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AA97D3-D845-79EB-E7D3-EAA35A30B0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Brooke Lang, M.A., CCC-SLP and Bryn Lander</a:t>
            </a:r>
          </a:p>
        </p:txBody>
      </p:sp>
    </p:spTree>
    <p:extLst>
      <p:ext uri="{BB962C8B-B14F-4D97-AF65-F5344CB8AC3E}">
        <p14:creationId xmlns:p14="http://schemas.microsoft.com/office/powerpoint/2010/main" val="2453095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528F5-160F-6B70-A52F-20C9F0C46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Google Keep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38821-6280-5C23-68C4-EF6B592EB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Bryn Demo</a:t>
            </a:r>
          </a:p>
        </p:txBody>
      </p:sp>
      <p:pic>
        <p:nvPicPr>
          <p:cNvPr id="4" name="Picture 3" descr="Image result for google keep">
            <a:extLst>
              <a:ext uri="{FF2B5EF4-FFF2-40B4-BE49-F238E27FC236}">
                <a16:creationId xmlns:a16="http://schemas.microsoft.com/office/drawing/2014/main" id="{CC64324E-647A-D345-A98F-937ADB52A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5881" y="102816"/>
            <a:ext cx="1679963" cy="17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32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3BAC7-225C-CA67-3AEB-1E990E64A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08357-4BDD-3284-ACCC-FFD703E68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Communication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A97E7-5228-63AD-8D3F-ED8455101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4765224" cy="3636511"/>
          </a:xfrm>
        </p:spPr>
        <p:txBody>
          <a:bodyPr>
            <a:noAutofit/>
          </a:bodyPr>
          <a:lstStyle/>
          <a:p>
            <a:r>
              <a:rPr lang="en-US" sz="3200" dirty="0"/>
              <a:t>I used to be so organized and now I have trouble keeping track of appointments and tasks that I need to get done. </a:t>
            </a:r>
          </a:p>
        </p:txBody>
      </p:sp>
      <p:pic>
        <p:nvPicPr>
          <p:cNvPr id="4" name="Picture 3" descr="Organize Your Printed Calendar - Patrick &amp; Co">
            <a:extLst>
              <a:ext uri="{FF2B5EF4-FFF2-40B4-BE49-F238E27FC236}">
                <a16:creationId xmlns:a16="http://schemas.microsoft.com/office/drawing/2014/main" id="{47D1C961-ADE1-0C44-81F3-D8449EFD6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066" y="2476592"/>
            <a:ext cx="3934220" cy="393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88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A4F85-BFC9-5BA3-CEEE-0A571290C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05BD0-C239-8522-3259-E6CBB4CFE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FEATURED </a:t>
            </a:r>
            <a:br>
              <a:rPr lang="en-US" dirty="0"/>
            </a:br>
            <a:r>
              <a:rPr lang="en-US" dirty="0"/>
              <a:t>App/Resource/Accessibility Feature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2A410-C426-3F9A-07FE-E710024E0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528" y="2210095"/>
            <a:ext cx="10554574" cy="363651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b="1" dirty="0"/>
              <a:t>Apps that help me remember and stay organized</a:t>
            </a:r>
          </a:p>
          <a:p>
            <a:pPr lvl="0"/>
            <a:r>
              <a:rPr lang="en-US" dirty="0"/>
              <a:t>📅 </a:t>
            </a:r>
            <a:r>
              <a:rPr lang="en-US" b="1" dirty="0"/>
              <a:t>Calendar — Appointments &amp; events</a:t>
            </a:r>
            <a:br>
              <a:rPr lang="en-US" dirty="0"/>
            </a:br>
            <a:r>
              <a:rPr lang="en-US" dirty="0"/>
              <a:t>Doctor appointments, meetings, birthdays, therapy, etc.</a:t>
            </a:r>
            <a:br>
              <a:rPr lang="en-US" dirty="0"/>
            </a:br>
            <a:r>
              <a:rPr lang="en-US" dirty="0"/>
              <a:t>You can also set an alert so your phone reminds you.</a:t>
            </a:r>
          </a:p>
          <a:p>
            <a:pPr lvl="0"/>
            <a:r>
              <a:rPr lang="en-US" dirty="0"/>
              <a:t>⏰ </a:t>
            </a:r>
            <a:r>
              <a:rPr lang="en-US" b="1" dirty="0"/>
              <a:t>Reminders — Things I need to DO</a:t>
            </a:r>
            <a:br>
              <a:rPr lang="en-US" dirty="0"/>
            </a:br>
            <a:r>
              <a:rPr lang="en-US" dirty="0"/>
              <a:t>“Take my medicine.”</a:t>
            </a:r>
            <a:br>
              <a:rPr lang="en-US" dirty="0"/>
            </a:br>
            <a:r>
              <a:rPr lang="en-US" dirty="0"/>
              <a:t>“Call the doctor.”</a:t>
            </a:r>
            <a:br>
              <a:rPr lang="en-US" dirty="0"/>
            </a:br>
            <a:r>
              <a:rPr lang="en-US" dirty="0"/>
              <a:t>“Put the laundry in the dryer.”</a:t>
            </a:r>
            <a:br>
              <a:rPr lang="en-US" dirty="0"/>
            </a:br>
            <a:r>
              <a:rPr lang="en-US" dirty="0"/>
              <a:t>You can even use your </a:t>
            </a:r>
            <a:r>
              <a:rPr lang="en-US" b="1" dirty="0"/>
              <a:t>voice</a:t>
            </a:r>
            <a:r>
              <a:rPr lang="en-US" dirty="0"/>
              <a:t> instead of typing.</a:t>
            </a:r>
          </a:p>
          <a:p>
            <a:pPr lvl="0"/>
            <a:r>
              <a:rPr lang="en-US" dirty="0"/>
              <a:t>📝 </a:t>
            </a:r>
            <a:r>
              <a:rPr lang="en-US" b="1" dirty="0"/>
              <a:t>Google Keep — Notes, lists &amp; pictures</a:t>
            </a:r>
            <a:br>
              <a:rPr lang="en-US" dirty="0"/>
            </a:br>
            <a:r>
              <a:rPr lang="en-US" dirty="0"/>
              <a:t>Grocery lists, things you don't want to forget, pictures of something you need to buy, or quick voice notes.</a:t>
            </a:r>
          </a:p>
          <a:p>
            <a:pPr lvl="0"/>
            <a:r>
              <a:rPr lang="en-US" dirty="0"/>
              <a:t>📔 </a:t>
            </a:r>
            <a:r>
              <a:rPr lang="en-US" b="1" dirty="0"/>
              <a:t>Journal / Day One — Remembering your DAY</a:t>
            </a:r>
            <a:br>
              <a:rPr lang="en-US" dirty="0"/>
            </a:br>
            <a:r>
              <a:rPr lang="en-US" dirty="0"/>
              <a:t>Pictures, memories, what you did that day, places you went, and things you want to remember later.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18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9BC1A-88A4-BAF1-15CB-9BE0CC707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CF507-505A-7DFF-48FB-B2198D0DB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462" y="671990"/>
            <a:ext cx="10571998" cy="970450"/>
          </a:xfrm>
        </p:spPr>
        <p:txBody>
          <a:bodyPr/>
          <a:lstStyle/>
          <a:p>
            <a:pPr algn="ctr"/>
            <a:r>
              <a:rPr lang="en-US" sz="5400" b="1" dirty="0"/>
              <a:t>Calendar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EEB9B-8EC0-B23F-6F3D-E1AEA629E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6106344" cy="3636511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/>
              <a:t>Doctor appointments, meetings, birthdays, therapy, etc.</a:t>
            </a:r>
          </a:p>
          <a:p>
            <a:r>
              <a:rPr lang="en-US" sz="3200" dirty="0"/>
              <a:t>You can also set an alert so your phone reminds you.</a:t>
            </a:r>
          </a:p>
          <a:p>
            <a:r>
              <a:rPr lang="en-US" sz="3200" dirty="0"/>
              <a:t>Can also use your email calendar such as google calendar</a:t>
            </a:r>
          </a:p>
        </p:txBody>
      </p:sp>
      <p:pic>
        <p:nvPicPr>
          <p:cNvPr id="4" name="Picture 3" descr="How to Share an iPhone Calendar, A Step-by-Step Guide">
            <a:extLst>
              <a:ext uri="{FF2B5EF4-FFF2-40B4-BE49-F238E27FC236}">
                <a16:creationId xmlns:a16="http://schemas.microsoft.com/office/drawing/2014/main" id="{AAA9C0F3-9BC3-9D39-52EE-31AC6904F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5026" y="1954062"/>
            <a:ext cx="2067571" cy="4635713"/>
          </a:xfrm>
          <a:prstGeom prst="rect">
            <a:avLst/>
          </a:prstGeom>
        </p:spPr>
      </p:pic>
      <p:pic>
        <p:nvPicPr>
          <p:cNvPr id="5" name="Picture 4" descr="Create and edit events in Calendar on iPhone - Apple Support">
            <a:extLst>
              <a:ext uri="{FF2B5EF4-FFF2-40B4-BE49-F238E27FC236}">
                <a16:creationId xmlns:a16="http://schemas.microsoft.com/office/drawing/2014/main" id="{C6D59F64-AA99-ADB0-1618-3B1983C97C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5258"/>
          <a:stretch>
            <a:fillRect/>
          </a:stretch>
        </p:blipFill>
        <p:spPr>
          <a:xfrm>
            <a:off x="9398258" y="2222287"/>
            <a:ext cx="1983740" cy="4011168"/>
          </a:xfrm>
          <a:prstGeom prst="rect">
            <a:avLst/>
          </a:prstGeom>
        </p:spPr>
      </p:pic>
      <p:pic>
        <p:nvPicPr>
          <p:cNvPr id="6" name="Picture 5" descr="The best calendar app for iPhone | The Verge">
            <a:extLst>
              <a:ext uri="{FF2B5EF4-FFF2-40B4-BE49-F238E27FC236}">
                <a16:creationId xmlns:a16="http://schemas.microsoft.com/office/drawing/2014/main" id="{C291DB57-502E-DF2F-71B6-568CFD2B6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2567" y="-65079"/>
            <a:ext cx="2067571" cy="206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870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69B43-1414-C225-DDDE-4CBA705A8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F332B-4A19-BB81-ED57-5C5F22675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Calendar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3954B-06BA-73CA-DD60-95BCE2E02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BRYN DEMO</a:t>
            </a:r>
          </a:p>
        </p:txBody>
      </p:sp>
      <p:pic>
        <p:nvPicPr>
          <p:cNvPr id="5" name="Picture 4" descr="The best calendar app for iPhone | The Verge">
            <a:extLst>
              <a:ext uri="{FF2B5EF4-FFF2-40B4-BE49-F238E27FC236}">
                <a16:creationId xmlns:a16="http://schemas.microsoft.com/office/drawing/2014/main" id="{E40F11F4-B256-7419-2D4D-2A2A3D775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2567" y="-65079"/>
            <a:ext cx="2067571" cy="206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332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C6790-3C3F-AB9E-7A1C-2C4FBB718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93994-F30B-CF1C-FB70-00CF70BA5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⏰ </a:t>
            </a:r>
            <a:r>
              <a:rPr lang="en-US" b="1" dirty="0"/>
              <a:t>Reminders — Things I need to DO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224EE-114B-24AD-361C-4BAB12440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6617258" cy="3636511"/>
          </a:xfrm>
        </p:spPr>
        <p:txBody>
          <a:bodyPr>
            <a:normAutofit/>
          </a:bodyPr>
          <a:lstStyle/>
          <a:p>
            <a:r>
              <a:rPr lang="en-US" sz="2400" dirty="0"/>
              <a:t>“Take my medicine.”</a:t>
            </a:r>
            <a:br>
              <a:rPr lang="en-US" sz="2400" dirty="0"/>
            </a:br>
            <a:r>
              <a:rPr lang="en-US" sz="2400" dirty="0"/>
              <a:t>“Call the doctor.”</a:t>
            </a:r>
            <a:br>
              <a:rPr lang="en-US" sz="2400" dirty="0"/>
            </a:br>
            <a:r>
              <a:rPr lang="en-US" sz="2400" dirty="0"/>
              <a:t>“Put the laundry in the dryer.”</a:t>
            </a:r>
          </a:p>
          <a:p>
            <a:r>
              <a:rPr lang="en-US" sz="2400" dirty="0"/>
              <a:t>You can even use your </a:t>
            </a:r>
            <a:r>
              <a:rPr lang="en-US" sz="2400" b="1" dirty="0"/>
              <a:t>voice</a:t>
            </a:r>
            <a:r>
              <a:rPr lang="en-US" sz="2400" dirty="0"/>
              <a:t> </a:t>
            </a:r>
            <a:r>
              <a:rPr lang="en-US" sz="2400" b="1" dirty="0"/>
              <a:t>/dictation </a:t>
            </a:r>
            <a:r>
              <a:rPr lang="en-US" sz="2400" dirty="0"/>
              <a:t>instead of typing</a:t>
            </a:r>
          </a:p>
        </p:txBody>
      </p:sp>
      <p:pic>
        <p:nvPicPr>
          <p:cNvPr id="4" name="Picture 3" descr="Why I Love My Reminders App - Step-by-Step Declutter">
            <a:extLst>
              <a:ext uri="{FF2B5EF4-FFF2-40B4-BE49-F238E27FC236}">
                <a16:creationId xmlns:a16="http://schemas.microsoft.com/office/drawing/2014/main" id="{C40C3A99-2443-A4F6-5DD5-A09E9B171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3675" y="0"/>
            <a:ext cx="1666696" cy="1825429"/>
          </a:xfrm>
          <a:prstGeom prst="rect">
            <a:avLst/>
          </a:prstGeom>
        </p:spPr>
      </p:pic>
      <p:pic>
        <p:nvPicPr>
          <p:cNvPr id="5" name="Picture 4" descr="Use Reminders on your iPhone, iPad, or iPod touch - Apple Support">
            <a:extLst>
              <a:ext uri="{FF2B5EF4-FFF2-40B4-BE49-F238E27FC236}">
                <a16:creationId xmlns:a16="http://schemas.microsoft.com/office/drawing/2014/main" id="{86B2A4A3-B191-43EA-13B0-55F245009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3923" y="2059342"/>
            <a:ext cx="32131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01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83F1E-B319-2E9D-B910-F22CB06EB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7811B-93CD-D42A-2856-FCB6AC0B1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📝 </a:t>
            </a:r>
            <a:r>
              <a:rPr lang="en-US" b="1" dirty="0"/>
              <a:t>Google Keep — Notes, lists &amp; pictures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04251-FA50-98A0-F255-E717289E2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84" y="2360309"/>
            <a:ext cx="5582088" cy="3636511"/>
          </a:xfrm>
        </p:spPr>
        <p:txBody>
          <a:bodyPr>
            <a:normAutofit/>
          </a:bodyPr>
          <a:lstStyle/>
          <a:p>
            <a:r>
              <a:rPr lang="en-US" sz="3200" dirty="0"/>
              <a:t>Grocery lists, things you don't want to forget, pictures of something you need to buy, or quick voice notes.</a:t>
            </a:r>
          </a:p>
        </p:txBody>
      </p:sp>
      <p:pic>
        <p:nvPicPr>
          <p:cNvPr id="4" name="Picture 3" descr="Google Keep App: A Tool for Getting Organized – Paths to Literacy">
            <a:extLst>
              <a:ext uri="{FF2B5EF4-FFF2-40B4-BE49-F238E27FC236}">
                <a16:creationId xmlns:a16="http://schemas.microsoft.com/office/drawing/2014/main" id="{9516827B-6787-3280-BA3E-1408B1BC1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445" y="117936"/>
            <a:ext cx="1628954" cy="1628954"/>
          </a:xfrm>
          <a:prstGeom prst="rect">
            <a:avLst/>
          </a:prstGeom>
        </p:spPr>
      </p:pic>
      <p:pic>
        <p:nvPicPr>
          <p:cNvPr id="5" name="Picture 4" descr="Google Keep Tutorial - How To Use Google Keep - YouTube">
            <a:extLst>
              <a:ext uri="{FF2B5EF4-FFF2-40B4-BE49-F238E27FC236}">
                <a16:creationId xmlns:a16="http://schemas.microsoft.com/office/drawing/2014/main" id="{807457B7-18EB-C9E1-390E-D3E1E0D9C5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97" r="11946"/>
          <a:stretch>
            <a:fillRect/>
          </a:stretch>
        </p:blipFill>
        <p:spPr>
          <a:xfrm>
            <a:off x="6485237" y="2360309"/>
            <a:ext cx="5044685" cy="363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592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096DE-B0AC-1BA5-7BA5-5942D6F44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6E155-10E8-7638-258F-CEAD212E8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Google Keep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56AE-CF6A-5900-D9EF-DAB3B73BD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BRYN DEMO</a:t>
            </a:r>
          </a:p>
        </p:txBody>
      </p:sp>
      <p:pic>
        <p:nvPicPr>
          <p:cNvPr id="5" name="Picture 4" descr="Google Keep App: A Tool for Getting Organized – Paths to Literacy">
            <a:extLst>
              <a:ext uri="{FF2B5EF4-FFF2-40B4-BE49-F238E27FC236}">
                <a16:creationId xmlns:a16="http://schemas.microsoft.com/office/drawing/2014/main" id="{35D4EC42-EBDC-2A13-C1E8-9489BBD90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445" y="117936"/>
            <a:ext cx="1628954" cy="162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8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0FC50-3BB0-5BB8-31C1-1E5B06A26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16A0A-3BE7-5AD2-ED94-0E6C8BF5D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📔 </a:t>
            </a:r>
            <a:r>
              <a:rPr lang="en-US" b="1" dirty="0"/>
              <a:t>Journal / Day One — Remembering your DAY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BB840-70A9-F46C-0B49-819C92BE2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4633182" cy="3636511"/>
          </a:xfrm>
        </p:spPr>
        <p:txBody>
          <a:bodyPr>
            <a:normAutofit/>
          </a:bodyPr>
          <a:lstStyle/>
          <a:p>
            <a:r>
              <a:rPr lang="en-US" sz="2800" dirty="0"/>
              <a:t> Pictures, memories, what you did that day, places you went, and things you want to remember later.</a:t>
            </a:r>
          </a:p>
        </p:txBody>
      </p:sp>
      <p:pic>
        <p:nvPicPr>
          <p:cNvPr id="4" name="Picture 3" descr="Day One Journal App | Your Journal For Life">
            <a:extLst>
              <a:ext uri="{FF2B5EF4-FFF2-40B4-BE49-F238E27FC236}">
                <a16:creationId xmlns:a16="http://schemas.microsoft.com/office/drawing/2014/main" id="{009C89D3-9F4D-13E0-E49F-F6F55B457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5231" y="2070340"/>
            <a:ext cx="2366524" cy="4787660"/>
          </a:xfrm>
          <a:prstGeom prst="rect">
            <a:avLst/>
          </a:prstGeom>
        </p:spPr>
      </p:pic>
      <p:pic>
        <p:nvPicPr>
          <p:cNvPr id="5" name="Picture 4" descr="Day One Journal App | Your Journal For Life">
            <a:extLst>
              <a:ext uri="{FF2B5EF4-FFF2-40B4-BE49-F238E27FC236}">
                <a16:creationId xmlns:a16="http://schemas.microsoft.com/office/drawing/2014/main" id="{1CBFEA86-FD2A-1D13-7443-974789133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70340"/>
            <a:ext cx="2239047" cy="445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867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2EEF3-3952-A170-CEE2-A5B2129E8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854" y="349652"/>
            <a:ext cx="10571998" cy="970450"/>
          </a:xfrm>
        </p:spPr>
        <p:txBody>
          <a:bodyPr/>
          <a:lstStyle/>
          <a:p>
            <a:r>
              <a:rPr lang="en-US" dirty="0"/>
              <a:t>Communication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EF305-0E7F-D2CE-7A26-BFF25F4A6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668" y="2412068"/>
            <a:ext cx="5191944" cy="3636511"/>
          </a:xfrm>
        </p:spPr>
        <p:txBody>
          <a:bodyPr>
            <a:normAutofit/>
          </a:bodyPr>
          <a:lstStyle/>
          <a:p>
            <a:r>
              <a:rPr lang="en-US" sz="2800" dirty="0"/>
              <a:t>I used to love to read, and now I find it exhausting and frustrating.  How can I still enjoy reading newspapers and books with Aphasia?</a:t>
            </a:r>
          </a:p>
        </p:txBody>
      </p:sp>
      <p:pic>
        <p:nvPicPr>
          <p:cNvPr id="4" name="Picture 3" descr="Free and customizable newspaper templates">
            <a:extLst>
              <a:ext uri="{FF2B5EF4-FFF2-40B4-BE49-F238E27FC236}">
                <a16:creationId xmlns:a16="http://schemas.microsoft.com/office/drawing/2014/main" id="{1A001E0A-B33D-B1CD-08D2-D907A6FBA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65167"/>
            <a:ext cx="2202611" cy="2752415"/>
          </a:xfrm>
          <a:prstGeom prst="rect">
            <a:avLst/>
          </a:prstGeom>
        </p:spPr>
      </p:pic>
      <p:pic>
        <p:nvPicPr>
          <p:cNvPr id="6" name="Picture 5" descr="The 50 great books on education">
            <a:extLst>
              <a:ext uri="{FF2B5EF4-FFF2-40B4-BE49-F238E27FC236}">
                <a16:creationId xmlns:a16="http://schemas.microsoft.com/office/drawing/2014/main" id="{43B5B8A0-4F40-0710-1F81-6A5098B8B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1569" y="3998061"/>
            <a:ext cx="3770431" cy="251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439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873908-EF96-8C4A-3BF2-4874DBA4F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C45BE-2F3F-8DF7-80FB-BC3EE8AF7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>
            <a:normAutofit/>
          </a:bodyPr>
          <a:lstStyle/>
          <a:p>
            <a:r>
              <a:rPr lang="en-US" dirty="0"/>
              <a:t>Communication Challenge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478E8-EEBD-4834-E560-542A97829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3" y="2413000"/>
            <a:ext cx="4329757" cy="3632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/>
              <a:t>EXAMPLE</a:t>
            </a:r>
            <a:r>
              <a:rPr lang="en-US" sz="2400" dirty="0"/>
              <a:t>: </a:t>
            </a:r>
          </a:p>
          <a:p>
            <a:pPr marL="0" indent="0">
              <a:buNone/>
            </a:pPr>
            <a:r>
              <a:rPr lang="en-US" sz="2400" dirty="0"/>
              <a:t>I used to enjoy writing in my diary or journal, but now it is difficult for me to write because of my Aphasia.</a:t>
            </a:r>
          </a:p>
        </p:txBody>
      </p:sp>
      <p:pic>
        <p:nvPicPr>
          <p:cNvPr id="4" name="Picture 3" descr="How to Journal to Process Emotions and Communicate Better - Business Insider">
            <a:extLst>
              <a:ext uri="{FF2B5EF4-FFF2-40B4-BE49-F238E27FC236}">
                <a16:creationId xmlns:a16="http://schemas.microsoft.com/office/drawing/2014/main" id="{DB1CD916-CC0F-CE47-A709-69B862399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752" y="2413000"/>
            <a:ext cx="5567547" cy="3716338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481335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6"/>
          <p:cNvSpPr txBox="1">
            <a:spLocks noGrp="1"/>
          </p:cNvSpPr>
          <p:nvPr>
            <p:ph type="title"/>
          </p:nvPr>
        </p:nvSpPr>
        <p:spPr>
          <a:xfrm>
            <a:off x="-52081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en-US" dirty="0"/>
              <a:t>Text to Speech (TTS): Speechify</a:t>
            </a:r>
            <a:endParaRPr dirty="0"/>
          </a:p>
        </p:txBody>
      </p:sp>
      <p:sp>
        <p:nvSpPr>
          <p:cNvPr id="234" name="Google Shape;234;p16"/>
          <p:cNvSpPr txBox="1"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400"/>
              <a:buChar char="🞆"/>
            </a:pPr>
            <a:r>
              <a:rPr lang="en-US" sz="2400" dirty="0">
                <a:latin typeface="Century Gothic"/>
                <a:ea typeface="Century Gothic"/>
                <a:cs typeface="Century Gothic"/>
                <a:sym typeface="Century Gothic"/>
              </a:rPr>
              <a:t>Rated #1 AI text to speech app</a:t>
            </a:r>
            <a:endParaRPr sz="2400" b="0" i="0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lvl="0" indent="-342900" algn="l" rtl="0">
              <a:spcBef>
                <a:spcPts val="1080"/>
              </a:spcBef>
              <a:spcAft>
                <a:spcPts val="0"/>
              </a:spcAft>
              <a:buSzPts val="2400"/>
              <a:buChar char="🞆"/>
            </a:pPr>
            <a:r>
              <a:rPr lang="en-US" sz="2400" b="0" i="0" dirty="0">
                <a:latin typeface="Century Gothic"/>
                <a:ea typeface="Century Gothic"/>
                <a:cs typeface="Century Gothic"/>
                <a:sym typeface="Century Gothic"/>
              </a:rPr>
              <a:t>Works with </a:t>
            </a:r>
            <a:r>
              <a:rPr lang="en-US" sz="2400" b="0" i="0" dirty="0" err="1">
                <a:latin typeface="Century Gothic"/>
                <a:ea typeface="Century Gothic"/>
                <a:cs typeface="Century Gothic"/>
                <a:sym typeface="Century Gothic"/>
              </a:rPr>
              <a:t>mjultiple</a:t>
            </a:r>
            <a:r>
              <a:rPr lang="en-US" sz="2400" b="0" i="0" dirty="0">
                <a:latin typeface="Century Gothic"/>
                <a:ea typeface="Century Gothic"/>
                <a:cs typeface="Century Gothic"/>
                <a:sym typeface="Century Gothic"/>
              </a:rPr>
              <a:t> text formats (articles, web pages, pdf files, etc.)</a:t>
            </a:r>
            <a:endParaRPr dirty="0"/>
          </a:p>
          <a:p>
            <a:pPr marL="342900" lvl="0" indent="-342900" algn="l" rtl="0">
              <a:spcBef>
                <a:spcPts val="1080"/>
              </a:spcBef>
              <a:spcAft>
                <a:spcPts val="0"/>
              </a:spcAft>
              <a:buSzPts val="2400"/>
              <a:buChar char="🞆"/>
            </a:pPr>
            <a:r>
              <a:rPr lang="en-US" sz="2400" dirty="0">
                <a:latin typeface="Century Gothic"/>
                <a:ea typeface="Century Gothic"/>
                <a:cs typeface="Century Gothic"/>
                <a:sym typeface="Century Gothic"/>
              </a:rPr>
              <a:t>High quality, natural sounding voices – may assist with comprehension </a:t>
            </a:r>
            <a:endParaRPr sz="2400" b="0" i="0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lvl="0" indent="-342900" algn="l" rtl="0">
              <a:spcBef>
                <a:spcPts val="1080"/>
              </a:spcBef>
              <a:spcAft>
                <a:spcPts val="0"/>
              </a:spcAft>
              <a:buSzPts val="2400"/>
              <a:buChar char="🞆"/>
            </a:pPr>
            <a:r>
              <a:rPr lang="en-US" sz="2400" dirty="0">
                <a:latin typeface="Century Gothic"/>
                <a:ea typeface="Century Gothic"/>
                <a:cs typeface="Century Gothic"/>
                <a:sym typeface="Century Gothic"/>
              </a:rPr>
              <a:t>Variety of customizable features</a:t>
            </a:r>
            <a:endParaRPr dirty="0"/>
          </a:p>
          <a:p>
            <a:pPr marL="342900" lvl="0" indent="-342900" algn="l" rtl="0">
              <a:spcBef>
                <a:spcPts val="1080"/>
              </a:spcBef>
              <a:spcAft>
                <a:spcPts val="0"/>
              </a:spcAft>
              <a:buSzPts val="2400"/>
              <a:buChar char="🞆"/>
            </a:pPr>
            <a:r>
              <a:rPr lang="en-US" sz="2400" b="0" i="0" dirty="0">
                <a:latin typeface="Century Gothic"/>
                <a:ea typeface="Century Gothic"/>
                <a:cs typeface="Century Gothic"/>
                <a:sym typeface="Century Gothic"/>
              </a:rPr>
              <a:t>Created for people who struggle with dyslexia</a:t>
            </a:r>
            <a:endParaRPr dirty="0"/>
          </a:p>
          <a:p>
            <a:pPr marL="342900" lvl="0" indent="-342900" algn="l" rtl="0">
              <a:spcBef>
                <a:spcPts val="1080"/>
              </a:spcBef>
              <a:spcAft>
                <a:spcPts val="0"/>
              </a:spcAft>
              <a:buSzPts val="2400"/>
              <a:buChar char="🞆"/>
            </a:pPr>
            <a:r>
              <a:rPr lang="en-US" sz="2400" b="0" i="0" dirty="0">
                <a:latin typeface="Century Gothic"/>
                <a:ea typeface="Century Gothic"/>
                <a:cs typeface="Century Gothic"/>
                <a:sym typeface="Century Gothic"/>
              </a:rPr>
              <a:t>Limited version (free) ; Premium ($139/year)</a:t>
            </a:r>
            <a:endParaRPr dirty="0"/>
          </a:p>
        </p:txBody>
      </p:sp>
      <p:pic>
        <p:nvPicPr>
          <p:cNvPr id="2" name="Picture 1" descr="play-lh.googleusercontent.com/1VdWpIILn32oDZ78WoLX...">
            <a:extLst>
              <a:ext uri="{FF2B5EF4-FFF2-40B4-BE49-F238E27FC236}">
                <a16:creationId xmlns:a16="http://schemas.microsoft.com/office/drawing/2014/main" id="{86546E4C-EEDC-3426-61F3-F07B1EA6B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9023" y="298308"/>
            <a:ext cx="1401787" cy="1401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7"/>
          <p:cNvSpPr txBox="1">
            <a:spLocks noGrp="1"/>
          </p:cNvSpPr>
          <p:nvPr>
            <p:ph type="title"/>
          </p:nvPr>
        </p:nvSpPr>
        <p:spPr>
          <a:xfrm>
            <a:off x="810001" y="4817533"/>
            <a:ext cx="10572000" cy="779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en-US">
                <a:solidFill>
                  <a:schemeClr val="lt1"/>
                </a:solidFill>
              </a:rPr>
              <a:t>Speechify</a:t>
            </a:r>
            <a:endParaRPr/>
          </a:p>
        </p:txBody>
      </p:sp>
      <p:sp>
        <p:nvSpPr>
          <p:cNvPr id="240" name="Google Shape;240;p17"/>
          <p:cNvSpPr txBox="1">
            <a:spLocks noGrp="1"/>
          </p:cNvSpPr>
          <p:nvPr>
            <p:ph idx="1"/>
          </p:nvPr>
        </p:nvSpPr>
        <p:spPr>
          <a:xfrm>
            <a:off x="810001" y="5594110"/>
            <a:ext cx="10572000" cy="434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00" dirty="0"/>
              <a:t>This is a really good app for fun reading or for work, too!</a:t>
            </a:r>
            <a:endParaRPr dirty="0"/>
          </a:p>
        </p:txBody>
      </p:sp>
      <p:pic>
        <p:nvPicPr>
          <p:cNvPr id="241" name="Google Shape;241;p17" descr="A screenshot of a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1145" y="640080"/>
            <a:ext cx="2900202" cy="3602736"/>
          </a:xfrm>
          <a:prstGeom prst="roundRect">
            <a:avLst>
              <a:gd name="adj" fmla="val 3876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2" name="Google Shape;242;p17" descr="A blue square with white letter m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4155" y="746861"/>
            <a:ext cx="3531576" cy="3389173"/>
          </a:xfrm>
          <a:prstGeom prst="roundRect">
            <a:avLst>
              <a:gd name="adj" fmla="val 3876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3" name="Google Shape;243;p17" descr="A screenshot of a phon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58077" y="767588"/>
            <a:ext cx="3531576" cy="3495955"/>
          </a:xfrm>
          <a:prstGeom prst="roundRect">
            <a:avLst>
              <a:gd name="adj" fmla="val 3876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27950" y="0"/>
            <a:ext cx="316898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316898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26975" y="0"/>
            <a:ext cx="316898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8" descr="A screenshot of a phone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17092" y="0"/>
            <a:ext cx="376177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9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en-US">
                <a:solidFill>
                  <a:schemeClr val="lt1"/>
                </a:solidFill>
              </a:rPr>
              <a:t>Iphone</a:t>
            </a:r>
            <a:r>
              <a:rPr lang="en-US"/>
              <a:t>/Ipad/Computer: Spoken Content</a:t>
            </a:r>
            <a:endParaRPr/>
          </a:p>
        </p:txBody>
      </p:sp>
      <p:sp>
        <p:nvSpPr>
          <p:cNvPr id="258" name="Google Shape;258;p19"/>
          <p:cNvSpPr txBox="1"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/>
          <a:p>
            <a:pPr marL="0" marR="0" lvl="0" indent="-1574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AutoNum type="arabicPeriod"/>
            </a:pPr>
            <a:r>
              <a:rPr lang="en-US"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to Settings         &gt; Accessibility &gt; Spoken Content.</a:t>
            </a:r>
            <a:endParaRPr/>
          </a:p>
          <a:p>
            <a:pPr marL="0" marR="0" lvl="0" indent="-1574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AutoNum type="arabicPeriod"/>
            </a:pPr>
            <a:r>
              <a:rPr lang="en-US"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Turn on any of the following:</a:t>
            </a:r>
            <a:endParaRPr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entury Gothic"/>
              <a:buNone/>
            </a:pPr>
            <a:endParaRPr sz="24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</a:pPr>
            <a:r>
              <a:rPr lang="en-US" sz="2400" b="0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Speak Selection</a:t>
            </a:r>
            <a:r>
              <a:rPr lang="en-US" sz="2400" b="0" i="1" u="none" strike="noStrike" cap="none"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2400" b="0" i="0" u="none" strike="noStrike" cap="none">
                <a:latin typeface="Arial"/>
                <a:ea typeface="Arial"/>
                <a:cs typeface="Arial"/>
                <a:sym typeface="Arial"/>
              </a:rPr>
              <a:t> Select what you want spoken.</a:t>
            </a:r>
            <a:endParaRPr/>
          </a:p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</a:pPr>
            <a:r>
              <a:rPr lang="en-US" sz="2400" b="0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Speak Screen</a:t>
            </a:r>
            <a:r>
              <a:rPr lang="en-US" sz="2400" b="0" i="1" u="none" strike="noStrike" cap="none"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2400" b="0" i="0" u="none" strike="noStrike" cap="none">
                <a:latin typeface="Arial"/>
                <a:ea typeface="Arial"/>
                <a:cs typeface="Arial"/>
                <a:sym typeface="Arial"/>
              </a:rPr>
              <a:t> Have iPhone read everything onscreen.</a:t>
            </a:r>
            <a:endParaRPr/>
          </a:p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</a:pPr>
            <a:r>
              <a:rPr lang="en-US" sz="2400" b="0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Speech Controller</a:t>
            </a:r>
            <a:r>
              <a:rPr lang="en-US" sz="2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 </a:t>
            </a: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Quickly access Speak Screen and Speak on Touch when Speak Screen is on.</a:t>
            </a:r>
            <a:endParaRPr/>
          </a:p>
          <a:p>
            <a:pPr marL="742950" lvl="1" indent="-285781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</a:pPr>
            <a:r>
              <a:rPr lang="en-US" sz="2300" b="0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Highlight Content</a:t>
            </a:r>
            <a:r>
              <a:rPr lang="en-US" sz="23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2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Move a cursor over words or sentences as you listen.</a:t>
            </a:r>
            <a:endParaRPr/>
          </a:p>
          <a:p>
            <a:pPr marL="742950" marR="0" lvl="1" indent="-28578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sz="23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Typing Feedback:</a:t>
            </a:r>
            <a:r>
              <a:rPr lang="en-US" sz="2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Have iPhone speak each character, entire words, autocorrections, autocapitalizations, and typing predictions.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(To hear typing predictions, you also need to go to Settings &gt; General &gt; Keyboard, then turn on Predictive.)</a:t>
            </a:r>
            <a:endParaRPr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entury Gothic"/>
              <a:buNone/>
            </a:pPr>
            <a:endParaRPr sz="2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b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254317" algn="l" rtl="0">
              <a:spcBef>
                <a:spcPts val="279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  <p:sp>
        <p:nvSpPr>
          <p:cNvPr id="259" name="Google Shape;259;p19"/>
          <p:cNvSpPr/>
          <p:nvPr/>
        </p:nvSpPr>
        <p:spPr>
          <a:xfrm>
            <a:off x="0" y="-276999"/>
            <a:ext cx="26447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185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b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Google Shape;26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9765" y="2134239"/>
            <a:ext cx="381000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84932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1920" y="0"/>
            <a:ext cx="384932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0" descr="A screenshot of a phon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43841" y="0"/>
            <a:ext cx="354815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21" descr="A screenshot of a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58043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1" descr="A screenshot of a phon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0438" y="0"/>
            <a:ext cx="336605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2"/>
          <p:cNvSpPr txBox="1">
            <a:spLocks noGrp="1"/>
          </p:cNvSpPr>
          <p:nvPr>
            <p:ph type="title"/>
          </p:nvPr>
        </p:nvSpPr>
        <p:spPr>
          <a:xfrm>
            <a:off x="1076632" y="250724"/>
            <a:ext cx="10709609" cy="206580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en-US"/>
              <a:t>How to Use Google Text-to-Speech on Android</a:t>
            </a:r>
            <a:br>
              <a:rPr lang="en-US"/>
            </a:br>
            <a:endParaRPr/>
          </a:p>
        </p:txBody>
      </p:sp>
      <p:sp>
        <p:nvSpPr>
          <p:cNvPr id="280" name="Google Shape;280;p22"/>
          <p:cNvSpPr txBox="1">
            <a:spLocks noGrp="1"/>
          </p:cNvSpPr>
          <p:nvPr>
            <p:ph idx="1"/>
          </p:nvPr>
        </p:nvSpPr>
        <p:spPr>
          <a:xfrm>
            <a:off x="818713" y="2826971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🞆"/>
            </a:pPr>
            <a:r>
              <a:rPr lang="en-US"/>
              <a:t>On an Android phone, tap Settings (the Gear icon) and then tap Accessibility &gt; Select to Speak.</a:t>
            </a:r>
            <a:endParaRPr/>
          </a:p>
          <a:p>
            <a:pPr marL="342900" lvl="0" indent="-342900" algn="l" rtl="0">
              <a:spcBef>
                <a:spcPts val="960"/>
              </a:spcBef>
              <a:spcAft>
                <a:spcPts val="0"/>
              </a:spcAft>
              <a:buSzPts val="1800"/>
              <a:buChar char="🞆"/>
            </a:pPr>
            <a:r>
              <a:rPr lang="en-US"/>
              <a:t>Tap the Select to Speak toggle switch to turn on the feature. Select OK to confirm permissions.</a:t>
            </a:r>
            <a:endParaRPr/>
          </a:p>
          <a:p>
            <a:pPr marL="342900" lvl="0" indent="-342900" algn="l" rtl="0">
              <a:spcBef>
                <a:spcPts val="960"/>
              </a:spcBef>
              <a:spcAft>
                <a:spcPts val="0"/>
              </a:spcAft>
              <a:buSzPts val="1800"/>
              <a:buChar char="🞆"/>
            </a:pPr>
            <a:r>
              <a:rPr lang="en-US"/>
              <a:t>Open any app, and then tap Select to Speak &gt; Play to hear the phone read the text aloud. Tap Stop to end playback.</a:t>
            </a:r>
            <a:endParaRPr/>
          </a:p>
          <a:p>
            <a:pPr marL="342900" lvl="0" indent="-228600" algn="l" rtl="0">
              <a:spcBef>
                <a:spcPts val="96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81" name="Google Shape;281;p22"/>
          <p:cNvSpPr txBox="1"/>
          <p:nvPr/>
        </p:nvSpPr>
        <p:spPr>
          <a:xfrm>
            <a:off x="818713" y="2565361"/>
            <a:ext cx="304266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43FFF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to Know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3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en-US"/>
              <a:t>Other Text-to-Speech (TTS) Apps</a:t>
            </a:r>
            <a:endParaRPr/>
          </a:p>
        </p:txBody>
      </p:sp>
      <p:sp>
        <p:nvSpPr>
          <p:cNvPr id="287" name="Google Shape;287;p23"/>
          <p:cNvSpPr txBox="1"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🞆"/>
            </a:pPr>
            <a:r>
              <a:rPr lang="en-US" sz="2800"/>
              <a:t>Amazon Polly</a:t>
            </a:r>
            <a:endParaRPr/>
          </a:p>
          <a:p>
            <a:pPr marL="342900" lvl="0" indent="-342900" algn="l" rtl="0">
              <a:spcBef>
                <a:spcPts val="1160"/>
              </a:spcBef>
              <a:spcAft>
                <a:spcPts val="0"/>
              </a:spcAft>
              <a:buSzPts val="2800"/>
              <a:buChar char="🞆"/>
            </a:pPr>
            <a:r>
              <a:rPr lang="en-US" sz="2800"/>
              <a:t>Notevibes</a:t>
            </a:r>
            <a:endParaRPr sz="2800"/>
          </a:p>
          <a:p>
            <a:pPr marL="342900" lvl="0" indent="-342900" algn="l" rtl="0">
              <a:spcBef>
                <a:spcPts val="1160"/>
              </a:spcBef>
              <a:spcAft>
                <a:spcPts val="0"/>
              </a:spcAft>
              <a:buSzPts val="2800"/>
              <a:buChar char="🞆"/>
            </a:pPr>
            <a:r>
              <a:rPr lang="en-US" sz="2800"/>
              <a:t>NaturalReader</a:t>
            </a:r>
            <a:endParaRPr sz="2800"/>
          </a:p>
          <a:p>
            <a:pPr marL="342900" lvl="0" indent="-342900" algn="l" rtl="0">
              <a:spcBef>
                <a:spcPts val="1160"/>
              </a:spcBef>
              <a:spcAft>
                <a:spcPts val="0"/>
              </a:spcAft>
              <a:buSzPts val="2800"/>
              <a:buChar char="🞆"/>
            </a:pPr>
            <a:r>
              <a:rPr lang="en-US" sz="2800"/>
              <a:t>What do you use?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4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entury Gothic"/>
              <a:buNone/>
            </a:pPr>
            <a:r>
              <a:rPr lang="en-US" sz="5400"/>
              <a:t>Aphasia Readers</a:t>
            </a:r>
            <a:endParaRPr/>
          </a:p>
        </p:txBody>
      </p:sp>
      <p:sp>
        <p:nvSpPr>
          <p:cNvPr id="294" name="Google Shape;294;p24"/>
          <p:cNvSpPr txBox="1">
            <a:spLocks noGrp="1"/>
          </p:cNvSpPr>
          <p:nvPr>
            <p:ph idx="1"/>
          </p:nvPr>
        </p:nvSpPr>
        <p:spPr>
          <a:xfrm>
            <a:off x="302207" y="2265653"/>
            <a:ext cx="6977824" cy="4145159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ct val="100000"/>
              <a:buChar char="🞆"/>
            </a:pPr>
            <a:r>
              <a:rPr lang="en-US" sz="2400"/>
              <a:t>Created by a young stroke survivor and his wife – wanted more than children’s books</a:t>
            </a:r>
            <a:endParaRPr/>
          </a:p>
          <a:p>
            <a:pPr marL="742950" lvl="1" indent="-285750" algn="l" rtl="0">
              <a:spcBef>
                <a:spcPts val="1076"/>
              </a:spcBef>
              <a:spcAft>
                <a:spcPts val="0"/>
              </a:spcAft>
              <a:buSzPct val="100000"/>
              <a:buChar char="🞆"/>
            </a:pPr>
            <a:r>
              <a:rPr lang="en-US" sz="2800" u="sng">
                <a:solidFill>
                  <a:schemeClr val="hlink"/>
                </a:solidFill>
                <a:hlinkClick r:id="rId3"/>
              </a:rPr>
              <a:t>Home - Aphasia Readers</a:t>
            </a:r>
            <a:endParaRPr sz="2200"/>
          </a:p>
          <a:p>
            <a:pPr marL="342900" lvl="0" indent="-342900" algn="l" rtl="0">
              <a:spcBef>
                <a:spcPts val="1008"/>
              </a:spcBef>
              <a:spcAft>
                <a:spcPts val="0"/>
              </a:spcAft>
              <a:buSzPct val="100000"/>
              <a:buChar char="🞆"/>
            </a:pPr>
            <a:r>
              <a:rPr lang="en-US" sz="2400"/>
              <a:t>Book</a:t>
            </a:r>
            <a:r>
              <a:rPr lang="en-US" sz="2400" b="0" i="0"/>
              <a:t>s designed as a supplementary recovery tool</a:t>
            </a:r>
            <a:endParaRPr/>
          </a:p>
          <a:p>
            <a:pPr marL="342900" lvl="0" indent="-342900" algn="l" rtl="0">
              <a:spcBef>
                <a:spcPts val="1008"/>
              </a:spcBef>
              <a:spcAft>
                <a:spcPts val="0"/>
              </a:spcAft>
              <a:buSzPct val="100000"/>
              <a:buChar char="🞆"/>
            </a:pPr>
            <a:r>
              <a:rPr lang="en-US" sz="2400"/>
              <a:t>P</a:t>
            </a:r>
            <a:r>
              <a:rPr lang="en-US" sz="2400" b="0" i="0"/>
              <a:t>ractice reading and reading aloud to improve speech.</a:t>
            </a:r>
            <a:endParaRPr/>
          </a:p>
          <a:p>
            <a:pPr marL="342900" lvl="0" indent="-342900" algn="l" rtl="0">
              <a:spcBef>
                <a:spcPts val="1008"/>
              </a:spcBef>
              <a:spcAft>
                <a:spcPts val="0"/>
              </a:spcAft>
              <a:buSzPct val="100000"/>
              <a:buChar char="🞆"/>
            </a:pPr>
            <a:r>
              <a:rPr lang="en-US" sz="2400" b="0" i="0"/>
              <a:t>Each book contains multiple sessions designed to relate to a person at various stages of their recovery journey.</a:t>
            </a:r>
            <a:endParaRPr/>
          </a:p>
          <a:p>
            <a:pPr marL="742950" lvl="1" indent="-285750" algn="l" rtl="0">
              <a:spcBef>
                <a:spcPts val="1008"/>
              </a:spcBef>
              <a:spcAft>
                <a:spcPts val="0"/>
              </a:spcAft>
              <a:buSzPct val="100000"/>
              <a:buChar char="🞆"/>
            </a:pPr>
            <a:r>
              <a:rPr lang="en-US" sz="2400" b="0" i="0"/>
              <a:t>Beginner, Interm</a:t>
            </a:r>
            <a:r>
              <a:rPr lang="en-US" sz="2400"/>
              <a:t>ediate, Advanced</a:t>
            </a:r>
            <a:endParaRPr sz="2400" b="0" i="0"/>
          </a:p>
          <a:p>
            <a:pPr marL="342900" lvl="0" indent="-342900" algn="l" rtl="0">
              <a:spcBef>
                <a:spcPts val="1008"/>
              </a:spcBef>
              <a:spcAft>
                <a:spcPts val="0"/>
              </a:spcAft>
              <a:buSzPct val="100000"/>
              <a:buChar char="🞆"/>
            </a:pPr>
            <a:r>
              <a:rPr lang="en-US" sz="2400"/>
              <a:t>A portion of proceeds goes back into supporting aphasia awareness</a:t>
            </a:r>
            <a:endParaRPr sz="2400" b="0" i="0"/>
          </a:p>
          <a:p>
            <a:pPr marL="0" lvl="0" indent="0" algn="l" rtl="0">
              <a:spcBef>
                <a:spcPts val="906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  <p:pic>
        <p:nvPicPr>
          <p:cNvPr id="295" name="Google Shape;295;p24"/>
          <p:cNvPicPr preferRelativeResize="0"/>
          <p:nvPr/>
        </p:nvPicPr>
        <p:blipFill rotWithShape="1">
          <a:blip r:embed="rId4">
            <a:alphaModFix/>
          </a:blip>
          <a:srcRect l="22404" t="9471" r="23172" b="42051"/>
          <a:stretch/>
        </p:blipFill>
        <p:spPr>
          <a:xfrm>
            <a:off x="7748954" y="1903948"/>
            <a:ext cx="4443046" cy="2226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5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entury Gothic"/>
              <a:buNone/>
            </a:pPr>
            <a:r>
              <a:rPr lang="en-US" sz="5400"/>
              <a:t>Functional Fridge Phrases</a:t>
            </a:r>
            <a:endParaRPr/>
          </a:p>
        </p:txBody>
      </p:sp>
      <p:sp>
        <p:nvSpPr>
          <p:cNvPr id="302" name="Google Shape;302;p25"/>
          <p:cNvSpPr txBox="1"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19050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400" b="0" i="0"/>
          </a:p>
          <a:p>
            <a:pPr marL="0" lvl="0" indent="0" algn="l" rtl="0">
              <a:spcBef>
                <a:spcPts val="96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303" name="Google Shape;303;p25"/>
          <p:cNvSpPr txBox="1">
            <a:spLocks noGrp="1"/>
          </p:cNvSpPr>
          <p:nvPr>
            <p:ph sz="half" idx="2"/>
          </p:nvPr>
        </p:nvSpPr>
        <p:spPr>
          <a:xfrm>
            <a:off x="563174" y="2386410"/>
            <a:ext cx="5194583" cy="363876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🞆"/>
            </a:pPr>
            <a:r>
              <a:rPr lang="en-US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Goal: t</a:t>
            </a:r>
            <a:r>
              <a:rPr lang="en-US" b="0" i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 reduce the loneliness and lack of confidence those with aphasia experience in extreme social situations</a:t>
            </a:r>
            <a:endParaRPr/>
          </a:p>
          <a:p>
            <a:pPr marL="342900" lvl="0" indent="-342900" algn="l" rtl="0">
              <a:spcBef>
                <a:spcPts val="960"/>
              </a:spcBef>
              <a:spcAft>
                <a:spcPts val="0"/>
              </a:spcAft>
              <a:buSzPts val="1800"/>
              <a:buChar char="🞆"/>
            </a:pPr>
            <a:r>
              <a:rPr lang="en-US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List</a:t>
            </a:r>
            <a:r>
              <a:rPr lang="en-US" b="0" i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functional phrases to practice when she knew husband would be in these types of situations (i.e. holidays)</a:t>
            </a:r>
            <a:endParaRPr/>
          </a:p>
          <a:p>
            <a:pPr marL="342900" lvl="0" indent="-342900" algn="l" rtl="0">
              <a:spcBef>
                <a:spcPts val="960"/>
              </a:spcBef>
              <a:spcAft>
                <a:spcPts val="0"/>
              </a:spcAft>
              <a:buSzPts val="1800"/>
              <a:buChar char="🞆"/>
            </a:pPr>
            <a:r>
              <a:rPr lang="en-US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Improved confidence and interactions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04" name="Google Shape;304;p25"/>
          <p:cNvPicPr preferRelativeResize="0"/>
          <p:nvPr/>
        </p:nvPicPr>
        <p:blipFill rotWithShape="1">
          <a:blip r:embed="rId3">
            <a:alphaModFix/>
          </a:blip>
          <a:srcRect l="22211" t="11625" r="23366" b="6520"/>
          <a:stretch/>
        </p:blipFill>
        <p:spPr>
          <a:xfrm>
            <a:off x="6260123" y="1904518"/>
            <a:ext cx="5709140" cy="48301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3EF44-1873-8927-29AF-B39F1AA2B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F601B-DB53-5A93-046A-63C9B783E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FEATURED </a:t>
            </a:r>
            <a:br>
              <a:rPr lang="en-US" dirty="0"/>
            </a:br>
            <a:r>
              <a:rPr lang="en-US" dirty="0"/>
              <a:t>App/Resource/Accessibility Feature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56355745-7563-B00B-4D19-6EFCE6B49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000" y="3012830"/>
            <a:ext cx="3384392" cy="3755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Day One Journal App</a:t>
            </a:r>
            <a:r>
              <a:rPr lang="en-US" sz="2000" dirty="0"/>
              <a:t> </a:t>
            </a:r>
          </a:p>
        </p:txBody>
      </p:sp>
      <p:pic>
        <p:nvPicPr>
          <p:cNvPr id="8" name="Content Placeholder 5" descr="A blue bookmark in a square&#10;&#10;AI-generated content may be incorrect.">
            <a:extLst>
              <a:ext uri="{FF2B5EF4-FFF2-40B4-BE49-F238E27FC236}">
                <a16:creationId xmlns:a16="http://schemas.microsoft.com/office/drawing/2014/main" id="{7621EB07-5D7C-1531-F95A-6E2224E2F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5" t="12353" r="7793" b="11305"/>
          <a:stretch>
            <a:fillRect/>
          </a:stretch>
        </p:blipFill>
        <p:spPr>
          <a:xfrm>
            <a:off x="1382337" y="2663898"/>
            <a:ext cx="1724347" cy="1782294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</p:pic>
      <p:pic>
        <p:nvPicPr>
          <p:cNvPr id="5" name="Picture 4" descr="Image result for google keep">
            <a:extLst>
              <a:ext uri="{FF2B5EF4-FFF2-40B4-BE49-F238E27FC236}">
                <a16:creationId xmlns:a16="http://schemas.microsoft.com/office/drawing/2014/main" id="{1E0283AA-9871-E327-9761-C7CF311CD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6367" y="3198456"/>
            <a:ext cx="2569485" cy="26540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9A9032-48CA-B76C-CAB7-BCC81C3CDA45}"/>
              </a:ext>
            </a:extLst>
          </p:cNvPr>
          <p:cNvSpPr txBox="1"/>
          <p:nvPr/>
        </p:nvSpPr>
        <p:spPr>
          <a:xfrm>
            <a:off x="8249478" y="2489610"/>
            <a:ext cx="4770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Google Keep (App)</a:t>
            </a:r>
          </a:p>
        </p:txBody>
      </p:sp>
      <p:pic>
        <p:nvPicPr>
          <p:cNvPr id="7" name="Picture 6" descr="WWDC 2023:Apple’s‘Journal’ app will kickstart a daily diary habit ...">
            <a:extLst>
              <a:ext uri="{FF2B5EF4-FFF2-40B4-BE49-F238E27FC236}">
                <a16:creationId xmlns:a16="http://schemas.microsoft.com/office/drawing/2014/main" id="{4066EBE9-9E65-D61D-0D28-69AD607DEF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7557" y="3262918"/>
            <a:ext cx="4216883" cy="25301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373EDC-E37B-707D-845D-69B03B39442B}"/>
              </a:ext>
            </a:extLst>
          </p:cNvPr>
          <p:cNvSpPr txBox="1"/>
          <p:nvPr/>
        </p:nvSpPr>
        <p:spPr>
          <a:xfrm>
            <a:off x="4566405" y="2558226"/>
            <a:ext cx="4770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Journal (App)</a:t>
            </a:r>
          </a:p>
        </p:txBody>
      </p:sp>
    </p:spTree>
    <p:extLst>
      <p:ext uri="{BB962C8B-B14F-4D97-AF65-F5344CB8AC3E}">
        <p14:creationId xmlns:p14="http://schemas.microsoft.com/office/powerpoint/2010/main" val="4862398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26"/>
          <p:cNvPicPr preferRelativeResize="0"/>
          <p:nvPr/>
        </p:nvPicPr>
        <p:blipFill rotWithShape="1">
          <a:blip r:embed="rId3">
            <a:alphaModFix/>
          </a:blip>
          <a:srcRect l="30287" t="11795" r="31154" b="4103"/>
          <a:stretch/>
        </p:blipFill>
        <p:spPr>
          <a:xfrm>
            <a:off x="3411415" y="341809"/>
            <a:ext cx="5228494" cy="6415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7"/>
          <p:cNvSpPr txBox="1">
            <a:spLocks noGrp="1"/>
          </p:cNvSpPr>
          <p:nvPr>
            <p:ph type="title"/>
          </p:nvPr>
        </p:nvSpPr>
        <p:spPr>
          <a:xfrm>
            <a:off x="669324" y="408470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entury Gothic"/>
              <a:buNone/>
            </a:pPr>
            <a:r>
              <a:rPr lang="en-US" sz="5400"/>
              <a:t>Aphasia Toolbox </a:t>
            </a:r>
            <a:endParaRPr/>
          </a:p>
        </p:txBody>
      </p:sp>
      <p:sp>
        <p:nvSpPr>
          <p:cNvPr id="316" name="Google Shape;316;p27"/>
          <p:cNvSpPr txBox="1"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u="sng">
              <a:solidFill>
                <a:schemeClr val="hlink"/>
              </a:solidFill>
              <a:hlinkClick r:id="rId3"/>
            </a:endParaRPr>
          </a:p>
          <a:p>
            <a:pPr marL="342900" lvl="0" indent="-342900" algn="l" rtl="0">
              <a:spcBef>
                <a:spcPts val="960"/>
              </a:spcBef>
              <a:spcAft>
                <a:spcPts val="0"/>
              </a:spcAft>
              <a:buSzPts val="1800"/>
              <a:buChar char="🞆"/>
            </a:pPr>
            <a:r>
              <a:rPr lang="en-US" u="sng">
                <a:solidFill>
                  <a:schemeClr val="hlink"/>
                </a:solidFill>
                <a:hlinkClick r:id="rId3"/>
              </a:rPr>
              <a:t>Aphasia Resource Toolbox (aphasiareaders.com)</a:t>
            </a:r>
            <a:endParaRPr/>
          </a:p>
          <a:p>
            <a:pPr marL="342900" lvl="0" indent="-342900" algn="l" rtl="0">
              <a:spcBef>
                <a:spcPts val="960"/>
              </a:spcBef>
              <a:spcAft>
                <a:spcPts val="0"/>
              </a:spcAft>
              <a:buSzPts val="1800"/>
              <a:buChar char="🞆"/>
            </a:pPr>
            <a:r>
              <a:rPr lang="en-US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Great list of resources and materials</a:t>
            </a:r>
            <a:endParaRPr/>
          </a:p>
          <a:p>
            <a:pPr marL="0" lvl="0" indent="0" algn="l" rtl="0">
              <a:spcBef>
                <a:spcPts val="96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318" name="Google Shape;318;p27"/>
          <p:cNvPicPr preferRelativeResize="0"/>
          <p:nvPr/>
        </p:nvPicPr>
        <p:blipFill rotWithShape="1">
          <a:blip r:embed="rId4">
            <a:alphaModFix/>
          </a:blip>
          <a:srcRect l="26537" t="11624" r="26346" b="3932"/>
          <a:stretch/>
        </p:blipFill>
        <p:spPr>
          <a:xfrm>
            <a:off x="7362092" y="1957754"/>
            <a:ext cx="4732659" cy="47712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28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 l="30962" t="11738" r="30236" b="3487"/>
          <a:stretch/>
        </p:blipFill>
        <p:spPr>
          <a:xfrm>
            <a:off x="3470031" y="201756"/>
            <a:ext cx="5251937" cy="645448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9206F-E7D4-CCEB-0E21-C83DC994B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FEATURED </a:t>
            </a:r>
            <a:br>
              <a:rPr lang="en-US" dirty="0"/>
            </a:br>
            <a:r>
              <a:rPr lang="en-US" dirty="0"/>
              <a:t>App/Resource/Accessibility Feature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EFD20-47D6-73D4-4457-9EC912038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4719446" cy="3636511"/>
          </a:xfrm>
        </p:spPr>
        <p:txBody>
          <a:bodyPr>
            <a:normAutofit/>
          </a:bodyPr>
          <a:lstStyle/>
          <a:p>
            <a:r>
              <a:rPr lang="en-US" sz="2800" dirty="0"/>
              <a:t>Audio + Visual (Audible (or another audiobook app) + Live Captions</a:t>
            </a:r>
          </a:p>
          <a:p>
            <a:endParaRPr lang="en-US" sz="2800" dirty="0"/>
          </a:p>
        </p:txBody>
      </p:sp>
      <p:pic>
        <p:nvPicPr>
          <p:cNvPr id="4" name="Picture 3" descr="Download and run Audible: audiobooks &amp; podcasts on PC &amp; Mac (Emulator)">
            <a:extLst>
              <a:ext uri="{FF2B5EF4-FFF2-40B4-BE49-F238E27FC236}">
                <a16:creationId xmlns:a16="http://schemas.microsoft.com/office/drawing/2014/main" id="{B1479F4B-8E5C-F560-6BA2-953F45A8F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2465" y="2569498"/>
            <a:ext cx="2451100" cy="3289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A35FFA-1145-6D61-BDD3-FAEE4F076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993" y="2222287"/>
            <a:ext cx="1998211" cy="433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982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B8F97-4684-52DC-B7FD-FE8038528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Audible + Kindle Read &amp; Listen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B6E9F-54DC-151A-8927-B7701A850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938" y="2264490"/>
            <a:ext cx="10554574" cy="3636511"/>
          </a:xfrm>
        </p:spPr>
        <p:txBody>
          <a:bodyPr>
            <a:normAutofit/>
          </a:bodyPr>
          <a:lstStyle/>
          <a:p>
            <a:r>
              <a:rPr lang="en-US" b="1" dirty="0"/>
              <a:t>Cost:</a:t>
            </a:r>
            <a:r>
              <a:rPr lang="en-US" dirty="0"/>
              <a:t> About </a:t>
            </a:r>
            <a:r>
              <a:rPr lang="en-US" b="1" dirty="0"/>
              <a:t>$15/month</a:t>
            </a:r>
            <a:r>
              <a:rPr lang="en-US" dirty="0"/>
              <a:t> for an Audible Premium Plus membership (free trial available). Kindle eBooks are purchased separately or borrowed if available. </a:t>
            </a:r>
          </a:p>
          <a:p>
            <a:pPr marL="0" indent="0">
              <a:buNone/>
            </a:pPr>
            <a:r>
              <a:rPr lang="en-US" b="1" dirty="0"/>
              <a:t>Features</a:t>
            </a:r>
            <a:endParaRPr lang="en-US" dirty="0"/>
          </a:p>
          <a:p>
            <a:r>
              <a:rPr lang="en-US" dirty="0"/>
              <a:t>Listen and read at the same time.</a:t>
            </a:r>
          </a:p>
          <a:p>
            <a:r>
              <a:rPr lang="en-US" dirty="0"/>
              <a:t>Words are highlighted as they are read aloud.</a:t>
            </a:r>
          </a:p>
          <a:p>
            <a:r>
              <a:rPr lang="en-US" dirty="0"/>
              <a:t>Syncs your place between reading and listening.</a:t>
            </a:r>
          </a:p>
          <a:p>
            <a:r>
              <a:rPr lang="en-US" dirty="0"/>
              <a:t>You can change the reading speed. </a:t>
            </a:r>
          </a:p>
          <a:p>
            <a:endParaRPr lang="en-US" dirty="0"/>
          </a:p>
        </p:txBody>
      </p:sp>
      <p:pic>
        <p:nvPicPr>
          <p:cNvPr id="4" name="Picture 3" descr="Amazon releases upgraded Kindle and Kindle Kids devices for first time in  three years – GeekWire">
            <a:extLst>
              <a:ext uri="{FF2B5EF4-FFF2-40B4-BE49-F238E27FC236}">
                <a16:creationId xmlns:a16="http://schemas.microsoft.com/office/drawing/2014/main" id="{CE207C40-E1E0-3248-CF1F-B4D3285A2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4353" y="3429000"/>
            <a:ext cx="3181709" cy="318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8945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CA637-2A46-08BE-5C3C-1A07D4EC9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Audible + Kindle Read &amp; Listen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9E04F-F5AD-69CB-A148-B4EE20EA3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659" y="2342480"/>
            <a:ext cx="6446638" cy="27357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What You Need</a:t>
            </a:r>
          </a:p>
          <a:p>
            <a:r>
              <a:rPr lang="en-US" b="1" dirty="0"/>
              <a:t>The Kindle app</a:t>
            </a:r>
            <a:r>
              <a:rPr lang="en-US" dirty="0"/>
              <a:t> (free)</a:t>
            </a:r>
          </a:p>
          <a:p>
            <a:r>
              <a:rPr lang="en-US" b="1" dirty="0"/>
              <a:t>The Audible app</a:t>
            </a:r>
            <a:endParaRPr lang="en-US" dirty="0"/>
          </a:p>
          <a:p>
            <a:r>
              <a:rPr lang="en-US" b="1" dirty="0"/>
              <a:t>The same book</a:t>
            </a:r>
            <a:r>
              <a:rPr lang="en-US" dirty="0"/>
              <a:t> in both Kindle and Audible</a:t>
            </a:r>
          </a:p>
          <a:p>
            <a:pPr marL="0" indent="0">
              <a:buNone/>
            </a:pPr>
            <a:r>
              <a:rPr lang="en-US" b="1" u="sng" dirty="0"/>
              <a:t>How It Works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8B971C-3952-BF25-91D0-6F6B782F0EE4}"/>
              </a:ext>
            </a:extLst>
          </p:cNvPr>
          <p:cNvSpPr txBox="1"/>
          <p:nvPr/>
        </p:nvSpPr>
        <p:spPr>
          <a:xfrm>
            <a:off x="443659" y="4525742"/>
            <a:ext cx="60983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buFont typeface="+mj-lt"/>
              <a:buAutoNum type="arabicPeriod"/>
            </a:pPr>
            <a:r>
              <a:rPr lang="en-US" b="0" i="0" u="none" strike="noStrike" dirty="0">
                <a:effectLst/>
              </a:rPr>
              <a:t>Open the </a:t>
            </a:r>
            <a:r>
              <a:rPr lang="en-US" b="1" i="0" u="none" strike="noStrike" dirty="0">
                <a:effectLst/>
              </a:rPr>
              <a:t>Kindle</a:t>
            </a:r>
            <a:r>
              <a:rPr lang="en-US" b="0" i="0" u="none" strike="noStrike" dirty="0">
                <a:effectLst/>
              </a:rPr>
              <a:t> app.</a:t>
            </a:r>
          </a:p>
          <a:p>
            <a:pPr indent="0" algn="l">
              <a:buFont typeface="+mj-lt"/>
              <a:buAutoNum type="arabicPeriod"/>
            </a:pPr>
            <a:r>
              <a:rPr lang="en-US" b="0" i="0" u="none" strike="noStrike" dirty="0">
                <a:effectLst/>
              </a:rPr>
              <a:t>Open a book that you also own on </a:t>
            </a:r>
            <a:r>
              <a:rPr lang="en-US" b="1" i="0" u="none" strike="noStrike" dirty="0">
                <a:effectLst/>
              </a:rPr>
              <a:t>Audible</a:t>
            </a:r>
            <a:r>
              <a:rPr lang="en-US" b="0" i="0" u="none" strike="noStrike" dirty="0">
                <a:effectLst/>
              </a:rPr>
              <a:t>.</a:t>
            </a:r>
          </a:p>
          <a:p>
            <a:pPr indent="0" algn="l">
              <a:buFont typeface="+mj-lt"/>
              <a:buAutoNum type="arabicPeriod"/>
            </a:pPr>
            <a:r>
              <a:rPr lang="en-US" b="0" i="0" u="none" strike="noStrike" dirty="0">
                <a:effectLst/>
              </a:rPr>
              <a:t>Tap </a:t>
            </a:r>
            <a:r>
              <a:rPr lang="en-US" b="1" i="0" u="none" strike="noStrike" dirty="0">
                <a:effectLst/>
              </a:rPr>
              <a:t>Play</a:t>
            </a:r>
            <a:r>
              <a:rPr lang="en-US" b="0" i="0" u="none" strike="noStrike" dirty="0">
                <a:effectLst/>
              </a:rPr>
              <a:t> at the bottom of the screen (if available).</a:t>
            </a:r>
          </a:p>
          <a:p>
            <a:pPr indent="0" algn="l">
              <a:buFont typeface="+mj-lt"/>
              <a:buAutoNum type="arabicPeriod"/>
            </a:pPr>
            <a:r>
              <a:rPr lang="en-US" b="0" i="0" u="none" strike="noStrike" dirty="0">
                <a:effectLst/>
              </a:rPr>
              <a:t>The audiobook starts playing.</a:t>
            </a:r>
          </a:p>
          <a:p>
            <a:pPr indent="0" algn="l">
              <a:buFont typeface="+mj-lt"/>
              <a:buAutoNum type="arabicPeriod"/>
            </a:pPr>
            <a:r>
              <a:rPr lang="en-US" b="0" i="0" u="none" strike="noStrike" dirty="0">
                <a:effectLst/>
              </a:rPr>
              <a:t>The words are highlighted as they are read aloud.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F35E1D-80D9-0E6A-ECF1-88171CFF0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023" y="1811215"/>
            <a:ext cx="2856976" cy="511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139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6453D-0F20-9841-4C8D-4A5B75559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If You Don't Want to Buy Both...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F76076-DA1D-55F3-DC95-90DFC94363E5}"/>
              </a:ext>
            </a:extLst>
          </p:cNvPr>
          <p:cNvSpPr txBox="1"/>
          <p:nvPr/>
        </p:nvSpPr>
        <p:spPr>
          <a:xfrm>
            <a:off x="348175" y="2304313"/>
            <a:ext cx="4814668" cy="4157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buNone/>
            </a:pPr>
            <a:r>
              <a:rPr lang="en-US" sz="2400" b="1" u="sng" strike="noStrike" dirty="0">
                <a:effectLst/>
              </a:rPr>
              <a:t>This is what I do!</a:t>
            </a:r>
          </a:p>
          <a:p>
            <a:pPr indent="0" algn="l">
              <a:lnSpc>
                <a:spcPct val="150000"/>
              </a:lnSpc>
              <a:buFont typeface="+mj-lt"/>
              <a:buAutoNum type="arabicPeriod"/>
            </a:pPr>
            <a:r>
              <a:rPr lang="en-US" sz="2000" b="0" i="0" u="none" strike="noStrike" dirty="0">
                <a:effectLst/>
              </a:rPr>
              <a:t>Open the </a:t>
            </a:r>
            <a:r>
              <a:rPr lang="en-US" sz="2000" b="1" i="0" u="none" strike="noStrike" dirty="0">
                <a:effectLst/>
              </a:rPr>
              <a:t>Audible</a:t>
            </a:r>
            <a:r>
              <a:rPr lang="en-US" sz="2000" b="0" i="0" u="none" strike="noStrike" dirty="0">
                <a:effectLst/>
              </a:rPr>
              <a:t> app.</a:t>
            </a:r>
          </a:p>
          <a:p>
            <a:pPr indent="0" algn="l">
              <a:lnSpc>
                <a:spcPct val="150000"/>
              </a:lnSpc>
              <a:buFont typeface="+mj-lt"/>
              <a:buAutoNum type="arabicPeriod"/>
            </a:pPr>
            <a:r>
              <a:rPr lang="en-US" sz="2000" b="0" i="0" u="none" strike="noStrike" dirty="0">
                <a:effectLst/>
              </a:rPr>
              <a:t>Start the audiobook.</a:t>
            </a:r>
          </a:p>
          <a:p>
            <a:pPr indent="0" algn="l">
              <a:lnSpc>
                <a:spcPct val="150000"/>
              </a:lnSpc>
              <a:buFont typeface="+mj-lt"/>
              <a:buAutoNum type="arabicPeriod"/>
            </a:pPr>
            <a:r>
              <a:rPr lang="en-US" sz="2000" b="0" i="0" u="none" strike="noStrike" dirty="0">
                <a:effectLst/>
              </a:rPr>
              <a:t>Turn on </a:t>
            </a:r>
            <a:r>
              <a:rPr lang="en-US" sz="2000" b="1" i="0" u="none" strike="noStrike" dirty="0">
                <a:effectLst/>
              </a:rPr>
              <a:t>Live Captions</a:t>
            </a:r>
            <a:r>
              <a:rPr lang="en-US" sz="2000" b="0" i="0" u="none" strike="noStrike" dirty="0">
                <a:effectLst/>
              </a:rPr>
              <a:t> on your iPhone.</a:t>
            </a:r>
          </a:p>
          <a:p>
            <a:pPr indent="0" algn="l">
              <a:lnSpc>
                <a:spcPct val="150000"/>
              </a:lnSpc>
              <a:buFont typeface="+mj-lt"/>
              <a:buAutoNum type="arabicPeriod"/>
            </a:pPr>
            <a:r>
              <a:rPr lang="en-US" sz="2000" b="0" i="0" u="none" strike="noStrike" dirty="0">
                <a:effectLst/>
              </a:rPr>
              <a:t>Read the captions while you listen.</a:t>
            </a:r>
          </a:p>
          <a:p>
            <a:pPr indent="0" algn="l">
              <a:lnSpc>
                <a:spcPct val="150000"/>
              </a:lnSpc>
              <a:buNone/>
            </a:pPr>
            <a:r>
              <a:rPr lang="en-US" sz="2000" b="0" i="0" u="none" strike="noStrike" dirty="0">
                <a:effectLst/>
              </a:rPr>
              <a:t>This is a less expensive option because you only need the audiobook.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0B51F8-FA11-20A4-0D58-FC9AD78E4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004" y="1892594"/>
            <a:ext cx="2376643" cy="51567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5192BA-4DDE-2EE3-C16D-6223AFD4FC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355" y="1804916"/>
            <a:ext cx="2376643" cy="515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608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4ECE26-EC42-4315-4BD6-CD32126E1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158" y="0"/>
            <a:ext cx="316069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BD27EB-7DF7-225D-4FD7-4C311F023A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88" y="0"/>
            <a:ext cx="31606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402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1954F-735B-428B-E91C-04496AB10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Libby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48BFF-15B3-024C-CA49-B949F9388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074" y="2264490"/>
            <a:ext cx="10554574" cy="3636511"/>
          </a:xfrm>
        </p:spPr>
        <p:txBody>
          <a:bodyPr/>
          <a:lstStyle/>
          <a:p>
            <a:r>
              <a:rPr lang="en-US" b="1" dirty="0"/>
              <a:t>Cost:</a:t>
            </a:r>
            <a:r>
              <a:rPr lang="en-US" dirty="0"/>
              <a:t> </a:t>
            </a:r>
            <a:r>
              <a:rPr lang="en-US" b="1" dirty="0"/>
              <a:t>FREE!</a:t>
            </a:r>
            <a:r>
              <a:rPr lang="en-US" dirty="0"/>
              <a:t> All you need is a library card. </a:t>
            </a:r>
          </a:p>
          <a:p>
            <a:pPr marL="0" indent="0">
              <a:buNone/>
            </a:pPr>
            <a:r>
              <a:rPr lang="en-US" b="1" dirty="0"/>
              <a:t>Features</a:t>
            </a:r>
            <a:endParaRPr lang="en-US" dirty="0"/>
          </a:p>
          <a:p>
            <a:r>
              <a:rPr lang="en-US" dirty="0"/>
              <a:t>Borrow eBooks and audiobooks.</a:t>
            </a:r>
          </a:p>
          <a:p>
            <a:r>
              <a:rPr lang="en-US" dirty="0"/>
              <a:t>Read or listen on your phone or tablet.</a:t>
            </a:r>
          </a:p>
          <a:p>
            <a:r>
              <a:rPr lang="en-US" dirty="0"/>
              <a:t>Adjust text size.</a:t>
            </a:r>
          </a:p>
          <a:p>
            <a:r>
              <a:rPr lang="en-US" dirty="0"/>
              <a:t>Place holds on popular books.</a:t>
            </a:r>
          </a:p>
          <a:p>
            <a:r>
              <a:rPr lang="en-US" dirty="0"/>
              <a:t>Return books automatically—no late fees.</a:t>
            </a:r>
          </a:p>
          <a:p>
            <a:endParaRPr lang="en-US" dirty="0"/>
          </a:p>
        </p:txBody>
      </p:sp>
      <p:pic>
        <p:nvPicPr>
          <p:cNvPr id="4" name="Picture 3" descr="Libby: Read Library Books - Apps on Google Play">
            <a:extLst>
              <a:ext uri="{FF2B5EF4-FFF2-40B4-BE49-F238E27FC236}">
                <a16:creationId xmlns:a16="http://schemas.microsoft.com/office/drawing/2014/main" id="{05BACB8C-D44F-3EF1-F481-6F45483BE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5049" y="245799"/>
            <a:ext cx="14224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8432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1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entury Gothic"/>
              <a:buNone/>
            </a:pPr>
            <a:r>
              <a:rPr lang="en-US" sz="5400"/>
              <a:t>Audio books</a:t>
            </a:r>
            <a:endParaRPr/>
          </a:p>
        </p:txBody>
      </p:sp>
      <p:sp>
        <p:nvSpPr>
          <p:cNvPr id="342" name="Google Shape;342;p31"/>
          <p:cNvSpPr txBox="1"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🞆"/>
            </a:pPr>
            <a:r>
              <a:rPr lang="en-US" sz="2800"/>
              <a:t>Audible.com (Amazon)-Love it but I wish I had subtitles and audio at the same time</a:t>
            </a:r>
            <a:endParaRPr/>
          </a:p>
          <a:p>
            <a:pPr marL="742950" lvl="1" indent="-285750" algn="l" rtl="0">
              <a:spcBef>
                <a:spcPts val="1160"/>
              </a:spcBef>
              <a:spcAft>
                <a:spcPts val="0"/>
              </a:spcAft>
              <a:buSzPts val="2800"/>
              <a:buChar char="🞆"/>
            </a:pPr>
            <a:r>
              <a:rPr lang="en-US" sz="2800"/>
              <a:t>Try for FREE</a:t>
            </a:r>
            <a:endParaRPr/>
          </a:p>
          <a:p>
            <a:pPr marL="742950" lvl="1" indent="-285750" algn="l" rtl="0">
              <a:spcBef>
                <a:spcPts val="1160"/>
              </a:spcBef>
              <a:spcAft>
                <a:spcPts val="0"/>
              </a:spcAft>
              <a:buSzPts val="2800"/>
              <a:buChar char="🞆"/>
            </a:pPr>
            <a:r>
              <a:rPr lang="en-US" sz="2800"/>
              <a:t>$14.95/month</a:t>
            </a:r>
            <a:endParaRPr/>
          </a:p>
          <a:p>
            <a:pPr marL="742950" lvl="1" indent="-285750" algn="l" rtl="0">
              <a:spcBef>
                <a:spcPts val="1160"/>
              </a:spcBef>
              <a:spcAft>
                <a:spcPts val="0"/>
              </a:spcAft>
              <a:buSzPts val="2800"/>
              <a:buChar char="🞆"/>
            </a:pPr>
            <a:r>
              <a:rPr lang="en-US" sz="2800" b="1" u="sng"/>
              <a:t>LISTEN</a:t>
            </a:r>
            <a:r>
              <a:rPr lang="en-US" sz="2800"/>
              <a:t> to books and podcasts</a:t>
            </a:r>
            <a:endParaRPr/>
          </a:p>
          <a:p>
            <a:pPr marL="742950" lvl="1" indent="-285750" algn="l" rtl="0">
              <a:spcBef>
                <a:spcPts val="1160"/>
              </a:spcBef>
              <a:spcAft>
                <a:spcPts val="0"/>
              </a:spcAft>
              <a:buSzPts val="2800"/>
              <a:buChar char="🞆"/>
            </a:pPr>
            <a:r>
              <a:rPr lang="en-US" sz="2800"/>
              <a:t>Create your own library</a:t>
            </a:r>
            <a:endParaRPr/>
          </a:p>
        </p:txBody>
      </p:sp>
      <p:pic>
        <p:nvPicPr>
          <p:cNvPr id="343" name="Google Shape;343;p31" descr="Are Audiobooks As Good For You As Reading? Here's What Experts Say | Tim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71375" y="3362812"/>
            <a:ext cx="4565650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3CDB22E-5C40-75B9-083B-CBFB78E717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064102"/>
              </p:ext>
            </p:extLst>
          </p:nvPr>
        </p:nvGraphicFramePr>
        <p:xfrm>
          <a:off x="809625" y="2467451"/>
          <a:ext cx="10563225" cy="3108960"/>
        </p:xfrm>
        <a:graphic>
          <a:graphicData uri="http://schemas.openxmlformats.org/drawingml/2006/table">
            <a:tbl>
              <a:tblPr/>
              <a:tblGrid>
                <a:gridCol w="3521075">
                  <a:extLst>
                    <a:ext uri="{9D8B030D-6E8A-4147-A177-3AD203B41FA5}">
                      <a16:colId xmlns:a16="http://schemas.microsoft.com/office/drawing/2014/main" val="2104526710"/>
                    </a:ext>
                  </a:extLst>
                </a:gridCol>
                <a:gridCol w="3521075">
                  <a:extLst>
                    <a:ext uri="{9D8B030D-6E8A-4147-A177-3AD203B41FA5}">
                      <a16:colId xmlns:a16="http://schemas.microsoft.com/office/drawing/2014/main" val="1333695908"/>
                    </a:ext>
                  </a:extLst>
                </a:gridCol>
                <a:gridCol w="3521075">
                  <a:extLst>
                    <a:ext uri="{9D8B030D-6E8A-4147-A177-3AD203B41FA5}">
                      <a16:colId xmlns:a16="http://schemas.microsoft.com/office/drawing/2014/main" val="7483753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1" i="0" u="none" strike="noStrike">
                          <a:solidFill>
                            <a:schemeClr val="tx1"/>
                          </a:solidFill>
                          <a:effectLst/>
                        </a:rPr>
                        <a:t>Day One</a:t>
                      </a:r>
                      <a:endParaRPr lang="en-US" b="0" i="0" u="none" strike="noStrike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1" i="0" u="none" strike="noStrike">
                          <a:solidFill>
                            <a:schemeClr val="tx1"/>
                          </a:solidFill>
                          <a:effectLst/>
                        </a:rPr>
                        <a:t>Apple Journal</a:t>
                      </a:r>
                      <a:endParaRPr lang="en-US" b="0" i="0" u="none" strike="noStrike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1" i="0" u="none" strike="noStrike">
                          <a:solidFill>
                            <a:schemeClr val="tx1"/>
                          </a:solidFill>
                          <a:effectLst/>
                        </a:rPr>
                        <a:t>Google Keep</a:t>
                      </a:r>
                      <a:endParaRPr lang="en-US" b="0" i="0" u="none" strike="noStrike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5983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📖 Journaling &amp; memories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📖 Simple journaling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🧠 Notes &amp; remembering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173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📸 Photos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📸 Photos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📸 Photos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55767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🎤 Audio/voice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🎤 Audio/Dictation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🎤 Voice notes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206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✍️ Longer journal entries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✍️ Journal entries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✍️ Short notes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8188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⭐ More journal features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🍎 Simple &amp; built into Apple devices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✅ Lists &amp; reminders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006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💲 Free + optional paid features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>
                          <a:solidFill>
                            <a:schemeClr val="tx1"/>
                          </a:solidFill>
                          <a:effectLst/>
                        </a:rPr>
                        <a:t>💲 Free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0" i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💲 Free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624977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D50FB129-1992-FA5B-26B0-F8F8D7CD2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pPr algn="ctr"/>
            <a:r>
              <a:rPr lang="en-US" dirty="0"/>
              <a:t>FEATURED </a:t>
            </a:r>
            <a:br>
              <a:rPr lang="en-US" dirty="0"/>
            </a:br>
            <a:r>
              <a:rPr lang="en-US" dirty="0"/>
              <a:t>App/Resource/Accessibility Feature</a:t>
            </a:r>
          </a:p>
        </p:txBody>
      </p:sp>
    </p:spTree>
    <p:extLst>
      <p:ext uri="{BB962C8B-B14F-4D97-AF65-F5344CB8AC3E}">
        <p14:creationId xmlns:p14="http://schemas.microsoft.com/office/powerpoint/2010/main" val="19428148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2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entury Gothic"/>
              <a:buNone/>
            </a:pPr>
            <a:r>
              <a:rPr lang="en-US" sz="5400"/>
              <a:t>FREE Audio books: LIBRARY</a:t>
            </a:r>
            <a:endParaRPr/>
          </a:p>
        </p:txBody>
      </p:sp>
      <p:sp>
        <p:nvSpPr>
          <p:cNvPr id="349" name="Google Shape;349;p32"/>
          <p:cNvSpPr txBox="1"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🞆"/>
            </a:pPr>
            <a:r>
              <a:rPr lang="en-US" sz="2800"/>
              <a:t>Borrow Audiobooks for FREE (virtual library card)</a:t>
            </a:r>
            <a:endParaRPr/>
          </a:p>
          <a:p>
            <a:pPr marL="342900" lvl="0" indent="-342900" algn="l" rtl="0">
              <a:spcBef>
                <a:spcPts val="1160"/>
              </a:spcBef>
              <a:spcAft>
                <a:spcPts val="0"/>
              </a:spcAft>
              <a:buSzPts val="2800"/>
              <a:buChar char="🞆"/>
            </a:pPr>
            <a:r>
              <a:rPr lang="en-US" sz="2800"/>
              <a:t>Libby – you can borrow ebooks and audiobooks; borrow through website, download from iOS, Android, Windows, or Kindle Fre and listen from any device</a:t>
            </a:r>
            <a:endParaRPr/>
          </a:p>
          <a:p>
            <a:pPr marL="342900" lvl="0" indent="-342900" algn="l" rtl="0">
              <a:spcBef>
                <a:spcPts val="1160"/>
              </a:spcBef>
              <a:spcAft>
                <a:spcPts val="0"/>
              </a:spcAft>
              <a:buSzPts val="2800"/>
              <a:buChar char="🞆"/>
            </a:pPr>
            <a:r>
              <a:rPr lang="en-US" sz="2800" u="sng">
                <a:solidFill>
                  <a:schemeClr val="hlink"/>
                </a:solidFill>
                <a:hlinkClick r:id="rId3"/>
              </a:rPr>
              <a:t>Libby - Welcome (libbyapp.com)</a:t>
            </a:r>
            <a:endParaRPr sz="2800"/>
          </a:p>
        </p:txBody>
      </p:sp>
      <p:pic>
        <p:nvPicPr>
          <p:cNvPr id="350" name="Google Shape;350;p32" descr="How to Read More: Meet Libby, Your Digital Librarian - Robert Bree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70327" y="4501296"/>
            <a:ext cx="2857500" cy="202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3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entury Gothic"/>
              <a:buNone/>
            </a:pPr>
            <a:r>
              <a:rPr lang="en-US" sz="5400"/>
              <a:t>FREE Audio books: LIBRARY</a:t>
            </a:r>
            <a:endParaRPr/>
          </a:p>
        </p:txBody>
      </p:sp>
      <p:sp>
        <p:nvSpPr>
          <p:cNvPr id="356" name="Google Shape;356;p33"/>
          <p:cNvSpPr txBox="1">
            <a:spLocks noGrp="1"/>
          </p:cNvSpPr>
          <p:nvPr>
            <p:ph idx="1"/>
          </p:nvPr>
        </p:nvSpPr>
        <p:spPr>
          <a:xfrm>
            <a:off x="279451" y="2257456"/>
            <a:ext cx="8430796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ct val="100000"/>
              <a:buChar char="🞆"/>
            </a:pPr>
            <a:r>
              <a:rPr lang="en-US" sz="2800"/>
              <a:t>Borrow Audiobooks for FREE (virtual library card)</a:t>
            </a:r>
            <a:endParaRPr/>
          </a:p>
          <a:p>
            <a:pPr marL="342900" lvl="0" indent="-342900" algn="l" rtl="0">
              <a:spcBef>
                <a:spcPts val="1118"/>
              </a:spcBef>
              <a:spcAft>
                <a:spcPts val="0"/>
              </a:spcAft>
              <a:buSzPct val="100000"/>
              <a:buChar char="🞆"/>
            </a:pPr>
            <a:r>
              <a:rPr lang="en-US" sz="2800"/>
              <a:t>Hoopla  - borrow ebooks, movies, TV shows, comics, audiobooks, and music</a:t>
            </a:r>
            <a:endParaRPr/>
          </a:p>
          <a:p>
            <a:pPr marL="742950" lvl="1" indent="-285750" algn="l" rtl="0">
              <a:spcBef>
                <a:spcPts val="1044"/>
              </a:spcBef>
              <a:spcAft>
                <a:spcPts val="0"/>
              </a:spcAft>
              <a:buSzPct val="100000"/>
              <a:buChar char="🞆"/>
            </a:pPr>
            <a:r>
              <a:rPr lang="en-US" sz="2400"/>
              <a:t>Supports iOS, Android and Chroms OS, Amazon tablets</a:t>
            </a:r>
            <a:endParaRPr/>
          </a:p>
          <a:p>
            <a:pPr marL="742950" lvl="1" indent="-285750" algn="l" rtl="0">
              <a:spcBef>
                <a:spcPts val="1044"/>
              </a:spcBef>
              <a:spcAft>
                <a:spcPts val="0"/>
              </a:spcAft>
              <a:buSzPct val="100000"/>
              <a:buChar char="🞆"/>
            </a:pPr>
            <a:r>
              <a:rPr lang="en-US" sz="2400"/>
              <a:t>Borrow and download content</a:t>
            </a:r>
            <a:endParaRPr/>
          </a:p>
          <a:p>
            <a:pPr marL="342900" lvl="0" indent="-342900" algn="l" rtl="0">
              <a:spcBef>
                <a:spcPts val="1118"/>
              </a:spcBef>
              <a:spcAft>
                <a:spcPts val="0"/>
              </a:spcAft>
              <a:buSzPct val="100000"/>
              <a:buChar char="🞆"/>
            </a:pPr>
            <a:r>
              <a:rPr lang="en-US" sz="2800" u="sng">
                <a:solidFill>
                  <a:schemeClr val="hlink"/>
                </a:solidFill>
                <a:hlinkClick r:id="rId3"/>
              </a:rPr>
              <a:t>hoopla | streaming audiobooks, music, video &amp; ebooks (hoopladigital.com)</a:t>
            </a:r>
            <a:endParaRPr sz="2600"/>
          </a:p>
        </p:txBody>
      </p:sp>
      <p:pic>
        <p:nvPicPr>
          <p:cNvPr id="357" name="Google Shape;357;p33" descr="Tech Savvy: The hoopla about audiobooks - Brainerd Dispatch | News,  weather, sports from Brainerd and Baxte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35562" y="4619113"/>
            <a:ext cx="3062654" cy="2041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4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entury Gothic"/>
              <a:buNone/>
            </a:pPr>
            <a:r>
              <a:rPr lang="en-US" sz="5400"/>
              <a:t>FREE Audio books: LIBRARY</a:t>
            </a:r>
            <a:endParaRPr/>
          </a:p>
        </p:txBody>
      </p:sp>
      <p:sp>
        <p:nvSpPr>
          <p:cNvPr id="363" name="Google Shape;363;p34"/>
          <p:cNvSpPr txBox="1"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🞆"/>
            </a:pPr>
            <a:r>
              <a:rPr lang="en-US" sz="2800"/>
              <a:t>Borrow Audiobooks for FREE (virtual library card)</a:t>
            </a:r>
            <a:endParaRPr/>
          </a:p>
          <a:p>
            <a:pPr marL="342900" lvl="0" indent="-342900" algn="l" rtl="0">
              <a:spcBef>
                <a:spcPts val="1160"/>
              </a:spcBef>
              <a:spcAft>
                <a:spcPts val="0"/>
              </a:spcAft>
              <a:buSzPts val="2800"/>
              <a:buChar char="🞆"/>
            </a:pPr>
            <a:r>
              <a:rPr lang="en-US" sz="2800"/>
              <a:t>SimplyE – borrow audiobooks from supported libraries</a:t>
            </a:r>
            <a:endParaRPr/>
          </a:p>
          <a:p>
            <a:pPr marL="342900" lvl="0" indent="-342900" algn="l" rtl="0">
              <a:spcBef>
                <a:spcPts val="1160"/>
              </a:spcBef>
              <a:spcAft>
                <a:spcPts val="0"/>
              </a:spcAft>
              <a:buSzPts val="2800"/>
              <a:buChar char="🞆"/>
            </a:pPr>
            <a:r>
              <a:rPr lang="en-US" sz="2800"/>
              <a:t>iOS or Android app and choose a library (enter library’s user ID or barcode)</a:t>
            </a:r>
            <a:endParaRPr/>
          </a:p>
          <a:p>
            <a:pPr marL="342900" lvl="0" indent="-342900" algn="l" rtl="0">
              <a:spcBef>
                <a:spcPts val="1160"/>
              </a:spcBef>
              <a:spcAft>
                <a:spcPts val="0"/>
              </a:spcAft>
              <a:buSzPts val="2800"/>
              <a:buChar char="🞆"/>
            </a:pPr>
            <a:r>
              <a:rPr lang="en-US" sz="2800" u="sng">
                <a:solidFill>
                  <a:schemeClr val="hlink"/>
                </a:solidFill>
                <a:hlinkClick r:id="rId3"/>
              </a:rPr>
              <a:t>SimplyE | The New York Public Library (nypl.org)</a:t>
            </a:r>
            <a:endParaRPr sz="2800"/>
          </a:p>
        </p:txBody>
      </p:sp>
      <p:pic>
        <p:nvPicPr>
          <p:cNvPr id="364" name="Google Shape;364;p34" descr="Simply Audiobooks - Find and Rent Titles from Simply Audio Books on C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27223" y="2005013"/>
            <a:ext cx="1905000" cy="71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F11C9-45B9-F9CB-7D07-F301670E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12" y="378827"/>
            <a:ext cx="10571998" cy="970450"/>
          </a:xfrm>
        </p:spPr>
        <p:txBody>
          <a:bodyPr/>
          <a:lstStyle/>
          <a:p>
            <a:pPr algn="ctr"/>
            <a:r>
              <a:rPr lang="en-US" sz="5400" dirty="0"/>
              <a:t>NEXT TIME: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80340-AD14-510A-A081-DD6B98329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347" y="2842662"/>
            <a:ext cx="10554574" cy="3636511"/>
          </a:xfrm>
        </p:spPr>
        <p:txBody>
          <a:bodyPr>
            <a:normAutofit/>
          </a:bodyPr>
          <a:lstStyle/>
          <a:p>
            <a:r>
              <a:rPr lang="en-US" sz="2400" b="1" dirty="0"/>
              <a:t>WEDNESDAY, October 7th at 4:00pm EST</a:t>
            </a:r>
          </a:p>
          <a:p>
            <a:r>
              <a:rPr lang="en-US" sz="2400" dirty="0"/>
              <a:t>What else do you want to learn?</a:t>
            </a:r>
          </a:p>
        </p:txBody>
      </p:sp>
      <p:pic>
        <p:nvPicPr>
          <p:cNvPr id="3074" name="Picture 2" descr="Lower Columbia Region Harbor Safety Committee – Safe navigation on the  waterways within the Lower Columbia Region">
            <a:extLst>
              <a:ext uri="{FF2B5EF4-FFF2-40B4-BE49-F238E27FC236}">
                <a16:creationId xmlns:a16="http://schemas.microsoft.com/office/drawing/2014/main" id="{01056CAF-1BF2-1723-DCFD-1F956F015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875" y="2534395"/>
            <a:ext cx="2759681" cy="275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2D0508-99CD-D66F-9441-4FFE6F1255E5}"/>
              </a:ext>
            </a:extLst>
          </p:cNvPr>
          <p:cNvSpPr txBox="1"/>
          <p:nvPr/>
        </p:nvSpPr>
        <p:spPr>
          <a:xfrm>
            <a:off x="3050498" y="2865832"/>
            <a:ext cx="6100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5714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60D7D-F1FD-78BC-51CB-5D48304C3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8A505-5A56-FEC9-8D93-AF44CC4EB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Day One Journal App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5B09242-6D29-BE2C-FD52-36884CEA3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Day One Journal App | Your Journal For Life</a:t>
            </a:r>
            <a:endParaRPr lang="en-US" dirty="0"/>
          </a:p>
          <a:p>
            <a:r>
              <a:rPr lang="en-US" dirty="0"/>
              <a:t>Speech to text available</a:t>
            </a:r>
          </a:p>
          <a:p>
            <a:r>
              <a:rPr lang="en-US" dirty="0"/>
              <a:t>Can add photos, videos, audio recordings, and drawings</a:t>
            </a:r>
          </a:p>
          <a:p>
            <a:r>
              <a:rPr lang="en-US" dirty="0"/>
              <a:t>Voice Recorder – do it monthly, also a way you can see improvements</a:t>
            </a:r>
          </a:p>
          <a:p>
            <a:r>
              <a:rPr lang="en-US" dirty="0"/>
              <a:t>Compatible with all devices</a:t>
            </a:r>
          </a:p>
          <a:p>
            <a:r>
              <a:rPr lang="en-US" dirty="0"/>
              <a:t>FREE plan vs. Premium (unlimited) $24.99-$34.99 depending on device</a:t>
            </a:r>
          </a:p>
        </p:txBody>
      </p:sp>
      <p:pic>
        <p:nvPicPr>
          <p:cNvPr id="8" name="Content Placeholder 5" descr="A blue bookmark in a square&#10;&#10;AI-generated content may be incorrect.">
            <a:extLst>
              <a:ext uri="{FF2B5EF4-FFF2-40B4-BE49-F238E27FC236}">
                <a16:creationId xmlns:a16="http://schemas.microsoft.com/office/drawing/2014/main" id="{01A5605B-2581-C328-C007-A5B73144C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5" t="12353" r="7793" b="11305"/>
          <a:stretch>
            <a:fillRect/>
          </a:stretch>
        </p:blipFill>
        <p:spPr>
          <a:xfrm>
            <a:off x="9229523" y="290355"/>
            <a:ext cx="1371600" cy="141769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391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0390F-AF62-ECAD-F0EF-420562534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Journal — Apple iPhone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02B0F-FA18-8FFF-71AC-858723329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592" y="2328967"/>
            <a:ext cx="5522711" cy="4416217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sz="2200" dirty="0"/>
              <a:t> Apple app for keeping a personal journal</a:t>
            </a:r>
          </a:p>
          <a:p>
            <a:pPr lvl="0"/>
            <a:r>
              <a:rPr lang="en-US" sz="2200" dirty="0"/>
              <a:t>Type as much or as little as you want</a:t>
            </a:r>
          </a:p>
          <a:p>
            <a:pPr lvl="0"/>
            <a:r>
              <a:rPr lang="en-US" sz="2200" dirty="0"/>
              <a:t> Use </a:t>
            </a:r>
            <a:r>
              <a:rPr lang="en-US" sz="2200" b="1" dirty="0"/>
              <a:t>Dictation</a:t>
            </a:r>
            <a:r>
              <a:rPr lang="en-US" sz="2200" dirty="0"/>
              <a:t> if writing is difficult</a:t>
            </a:r>
          </a:p>
          <a:p>
            <a:pPr lvl="0"/>
            <a:r>
              <a:rPr lang="en-US" sz="2200" dirty="0"/>
              <a:t>Add </a:t>
            </a:r>
            <a:r>
              <a:rPr lang="en-US" sz="2200" b="1" dirty="0"/>
              <a:t>photos and videos</a:t>
            </a:r>
            <a:r>
              <a:rPr lang="en-US" sz="2200" dirty="0"/>
              <a:t> instead of relying only on words</a:t>
            </a:r>
          </a:p>
          <a:p>
            <a:pPr lvl="0"/>
            <a:r>
              <a:rPr lang="en-US" sz="2200" dirty="0"/>
              <a:t> Add </a:t>
            </a:r>
            <a:r>
              <a:rPr lang="en-US" sz="2200" b="1" dirty="0"/>
              <a:t>audio recordings</a:t>
            </a:r>
            <a:r>
              <a:rPr lang="en-US" sz="2200" dirty="0"/>
              <a:t> to an entry</a:t>
            </a:r>
          </a:p>
          <a:p>
            <a:pPr lvl="0"/>
            <a:r>
              <a:rPr lang="en-US" sz="2200" dirty="0"/>
              <a:t> Can include places you've visited</a:t>
            </a:r>
          </a:p>
          <a:p>
            <a:pPr lvl="0"/>
            <a:r>
              <a:rPr lang="en-US" sz="2200" dirty="0"/>
              <a:t>Gives you </a:t>
            </a:r>
            <a:r>
              <a:rPr lang="en-US" sz="2200" b="1" dirty="0"/>
              <a:t>suggestions/prompts</a:t>
            </a:r>
            <a:r>
              <a:rPr lang="en-US" sz="2200" dirty="0"/>
              <a:t> for things you might want to remember or write about</a:t>
            </a:r>
          </a:p>
          <a:p>
            <a:pPr lvl="0"/>
            <a:r>
              <a:rPr lang="en-US" sz="2200" dirty="0"/>
              <a:t> Journal can be </a:t>
            </a:r>
            <a:r>
              <a:rPr lang="en-US" sz="2200" b="1" dirty="0"/>
              <a:t>locked for privacy</a:t>
            </a:r>
            <a:endParaRPr lang="en-US" sz="2200" dirty="0"/>
          </a:p>
          <a:p>
            <a:pPr lvl="0"/>
            <a:r>
              <a:rPr lang="en-US" sz="2200" dirty="0"/>
              <a:t> </a:t>
            </a:r>
            <a:r>
              <a:rPr lang="en-US" sz="2200" b="1" dirty="0"/>
              <a:t>FREE</a:t>
            </a:r>
            <a:r>
              <a:rPr lang="en-US" sz="2200" dirty="0"/>
              <a:t> on supported Apple devices</a:t>
            </a:r>
          </a:p>
          <a:p>
            <a:endParaRPr lang="en-US" dirty="0"/>
          </a:p>
        </p:txBody>
      </p:sp>
      <p:pic>
        <p:nvPicPr>
          <p:cNvPr id="4" name="Picture 2" descr="The Journal app logo on iOS, besides a mock-up of what the app will look like on an iPhone.">
            <a:extLst>
              <a:ext uri="{FF2B5EF4-FFF2-40B4-BE49-F238E27FC236}">
                <a16:creationId xmlns:a16="http://schemas.microsoft.com/office/drawing/2014/main" id="{609A6E14-DD9E-4DE9-60E2-D726BD6D0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5664"/>
          <a:stretch>
            <a:fillRect/>
          </a:stretch>
        </p:blipFill>
        <p:spPr bwMode="auto">
          <a:xfrm>
            <a:off x="6582752" y="1417638"/>
            <a:ext cx="4966886" cy="279611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oogle Launches a New Journal App for Pixel Phones | Beebom Gadgets">
            <a:extLst>
              <a:ext uri="{FF2B5EF4-FFF2-40B4-BE49-F238E27FC236}">
                <a16:creationId xmlns:a16="http://schemas.microsoft.com/office/drawing/2014/main" id="{57148096-6F7F-5047-CFFE-5A80D538F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"/>
          <a:stretch>
            <a:fillRect/>
          </a:stretch>
        </p:blipFill>
        <p:spPr bwMode="auto">
          <a:xfrm>
            <a:off x="6788997" y="3949064"/>
            <a:ext cx="4966873" cy="2796120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31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A8C6C-4AB9-D689-DB07-F84EDEC7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Journal — Apple iPhone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F1368-39E0-F958-D99C-28FDBAD77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BRYN DEMO</a:t>
            </a:r>
          </a:p>
        </p:txBody>
      </p:sp>
      <p:pic>
        <p:nvPicPr>
          <p:cNvPr id="4" name="Picture 2" descr="The Journal app logo on iOS, besides a mock-up of what the app will look like on an iPhone.">
            <a:extLst>
              <a:ext uri="{FF2B5EF4-FFF2-40B4-BE49-F238E27FC236}">
                <a16:creationId xmlns:a16="http://schemas.microsoft.com/office/drawing/2014/main" id="{769AF5C0-148A-3DEC-34E0-7FB7B4EF5A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0" t="24889" r="64065" b="22032"/>
          <a:stretch>
            <a:fillRect/>
          </a:stretch>
        </p:blipFill>
        <p:spPr bwMode="auto">
          <a:xfrm>
            <a:off x="8436633" y="3122762"/>
            <a:ext cx="1466491" cy="1759790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100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61A50-17A7-062F-C70B-B376CA2C3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Google Keep</a:t>
            </a:r>
          </a:p>
        </p:txBody>
      </p:sp>
      <p:pic>
        <p:nvPicPr>
          <p:cNvPr id="5" name="Picture 4" descr="Image result for google keep">
            <a:extLst>
              <a:ext uri="{FF2B5EF4-FFF2-40B4-BE49-F238E27FC236}">
                <a16:creationId xmlns:a16="http://schemas.microsoft.com/office/drawing/2014/main" id="{786FD303-2B33-C02D-6F76-17E0282F6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5881" y="102816"/>
            <a:ext cx="1679963" cy="1735270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9AC3542-967C-A202-89AC-25A0BFBD8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699" y="2281664"/>
            <a:ext cx="6128353" cy="4473520"/>
          </a:xfrm>
        </p:spPr>
        <p:txBody>
          <a:bodyPr/>
          <a:lstStyle/>
          <a:p>
            <a:pPr lvl="0"/>
            <a:r>
              <a:rPr lang="en-US" dirty="0"/>
              <a:t>Quick notes, lists, and reminders</a:t>
            </a:r>
          </a:p>
          <a:p>
            <a:pPr lvl="0"/>
            <a:r>
              <a:rPr lang="en-US" b="1" dirty="0"/>
              <a:t>Use pictures instead of words</a:t>
            </a:r>
            <a:endParaRPr lang="en-US" dirty="0"/>
          </a:p>
          <a:p>
            <a:pPr lvl="0"/>
            <a:r>
              <a:rPr lang="en-US" dirty="0"/>
              <a:t>Take a picture of something I need at the store if I </a:t>
            </a:r>
            <a:r>
              <a:rPr lang="en-US" b="1" dirty="0"/>
              <a:t>can't think of the word</a:t>
            </a:r>
            <a:endParaRPr lang="en-US" dirty="0"/>
          </a:p>
          <a:p>
            <a:pPr lvl="0"/>
            <a:r>
              <a:rPr lang="en-US" dirty="0"/>
              <a:t>Use my voice instead of typing</a:t>
            </a:r>
          </a:p>
          <a:p>
            <a:pPr lvl="0"/>
            <a:r>
              <a:rPr lang="en-US" dirty="0"/>
              <a:t>Make checklists and check things off</a:t>
            </a:r>
          </a:p>
          <a:p>
            <a:pPr lvl="0"/>
            <a:r>
              <a:rPr lang="en-US" dirty="0"/>
              <a:t>Can also be used as a simple journal</a:t>
            </a:r>
          </a:p>
          <a:p>
            <a:pPr lvl="0"/>
            <a:r>
              <a:rPr lang="en-US" b="1" dirty="0"/>
              <a:t>FREE</a:t>
            </a:r>
            <a:r>
              <a:rPr lang="en-US" dirty="0"/>
              <a:t> with a Google account</a:t>
            </a:r>
          </a:p>
          <a:p>
            <a:pPr lvl="0"/>
            <a:r>
              <a:rPr lang="en-US" dirty="0"/>
              <a:t>Available on </a:t>
            </a:r>
            <a:r>
              <a:rPr lang="en-US" b="1" dirty="0"/>
              <a:t>iPhone, Android, and computer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BDAB02-32B7-5B3F-233A-DA9F5B9FEE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727" y="1838086"/>
            <a:ext cx="2365003" cy="513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7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216EA6-9924-FBD5-1CF5-39DC501D2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57" y="641684"/>
            <a:ext cx="2805806" cy="60879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43A135-F6DE-BFE5-79D7-4D99EB237B2A}"/>
              </a:ext>
            </a:extLst>
          </p:cNvPr>
          <p:cNvSpPr txBox="1"/>
          <p:nvPr/>
        </p:nvSpPr>
        <p:spPr>
          <a:xfrm>
            <a:off x="7748337" y="42992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IMG_8366.jpg">
            <a:extLst>
              <a:ext uri="{FF2B5EF4-FFF2-40B4-BE49-F238E27FC236}">
                <a16:creationId xmlns:a16="http://schemas.microsoft.com/office/drawing/2014/main" id="{F90AE93D-A954-4279-08B8-2330D77B5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3211" y="641684"/>
            <a:ext cx="2724478" cy="59115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E02FB3-D709-D6AE-332C-BB9E65BA20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9791" y="1267326"/>
            <a:ext cx="6632209" cy="466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224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13319</TotalTime>
  <Words>1922</Words>
  <Application>Microsoft Macintosh PowerPoint</Application>
  <PresentationFormat>Widescreen</PresentationFormat>
  <Paragraphs>215</Paragraphs>
  <Slides>43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Aptos</vt:lpstr>
      <vt:lpstr>Arial</vt:lpstr>
      <vt:lpstr>Calibri</vt:lpstr>
      <vt:lpstr>Century Gothic</vt:lpstr>
      <vt:lpstr>Wingdings 2</vt:lpstr>
      <vt:lpstr>Quotable</vt:lpstr>
      <vt:lpstr>Technology and Supports for Aphasia</vt:lpstr>
      <vt:lpstr>Communication Challenge</vt:lpstr>
      <vt:lpstr>FEATURED  App/Resource/Accessibility Feature</vt:lpstr>
      <vt:lpstr>FEATURED  App/Resource/Accessibility Feature</vt:lpstr>
      <vt:lpstr>Day One Journal App</vt:lpstr>
      <vt:lpstr>Journal — Apple iPhone App</vt:lpstr>
      <vt:lpstr>Journal — Apple iPhone App</vt:lpstr>
      <vt:lpstr>Google Keep</vt:lpstr>
      <vt:lpstr>PowerPoint Presentation</vt:lpstr>
      <vt:lpstr>Google Keep</vt:lpstr>
      <vt:lpstr>Communication Challenge</vt:lpstr>
      <vt:lpstr>FEATURED  App/Resource/Accessibility Feature</vt:lpstr>
      <vt:lpstr>Calendar</vt:lpstr>
      <vt:lpstr>Calendar</vt:lpstr>
      <vt:lpstr>⏰ Reminders — Things I need to DO</vt:lpstr>
      <vt:lpstr>📝 Google Keep — Notes, lists &amp; pictures</vt:lpstr>
      <vt:lpstr>Google Keep</vt:lpstr>
      <vt:lpstr>📔 Journal / Day One — Remembering your DAY</vt:lpstr>
      <vt:lpstr>Communication Challenge</vt:lpstr>
      <vt:lpstr>Text to Speech (TTS): Speechify</vt:lpstr>
      <vt:lpstr>Speechify</vt:lpstr>
      <vt:lpstr>PowerPoint Presentation</vt:lpstr>
      <vt:lpstr>Iphone/Ipad/Computer: Spoken Content</vt:lpstr>
      <vt:lpstr>PowerPoint Presentation</vt:lpstr>
      <vt:lpstr>PowerPoint Presentation</vt:lpstr>
      <vt:lpstr>How to Use Google Text-to-Speech on Android </vt:lpstr>
      <vt:lpstr>Other Text-to-Speech (TTS) Apps</vt:lpstr>
      <vt:lpstr>Aphasia Readers</vt:lpstr>
      <vt:lpstr>Functional Fridge Phrases</vt:lpstr>
      <vt:lpstr>PowerPoint Presentation</vt:lpstr>
      <vt:lpstr>Aphasia Toolbox </vt:lpstr>
      <vt:lpstr>PowerPoint Presentation</vt:lpstr>
      <vt:lpstr>FEATURED  App/Resource/Accessibility Feature</vt:lpstr>
      <vt:lpstr>Audible + Kindle Read &amp; Listen</vt:lpstr>
      <vt:lpstr>Audible + Kindle Read &amp; Listen</vt:lpstr>
      <vt:lpstr>If You Don't Want to Buy Both...</vt:lpstr>
      <vt:lpstr>PowerPoint Presentation</vt:lpstr>
      <vt:lpstr>Libby</vt:lpstr>
      <vt:lpstr>Audio books</vt:lpstr>
      <vt:lpstr>FREE Audio books: LIBRARY</vt:lpstr>
      <vt:lpstr>FREE Audio books: LIBRARY</vt:lpstr>
      <vt:lpstr>FREE Audio books: LIBRARY</vt:lpstr>
      <vt:lpstr>NEXT TIME: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Brooke Lang</dc:creator>
  <cp:lastModifiedBy>Brooke Lang</cp:lastModifiedBy>
  <cp:revision>8</cp:revision>
  <dcterms:created xsi:type="dcterms:W3CDTF">2026-07-01T21:01:02Z</dcterms:created>
  <dcterms:modified xsi:type="dcterms:W3CDTF">2026-09-02T19:58:18Z</dcterms:modified>
</cp:coreProperties>
</file>