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1095" r:id="rId2"/>
    <p:sldId id="1096" r:id="rId3"/>
    <p:sldId id="1097" r:id="rId4"/>
    <p:sldId id="1129" r:id="rId5"/>
    <p:sldId id="1098" r:id="rId6"/>
    <p:sldId id="1110" r:id="rId7"/>
    <p:sldId id="1111" r:id="rId8"/>
    <p:sldId id="1112" r:id="rId9"/>
    <p:sldId id="1113" r:id="rId10"/>
    <p:sldId id="1114" r:id="rId11"/>
    <p:sldId id="1115" r:id="rId12"/>
    <p:sldId id="1116" r:id="rId13"/>
    <p:sldId id="1122" r:id="rId14"/>
    <p:sldId id="1120" r:id="rId15"/>
    <p:sldId id="1100" r:id="rId16"/>
    <p:sldId id="1123" r:id="rId17"/>
    <p:sldId id="1130" r:id="rId18"/>
    <p:sldId id="1045" r:id="rId19"/>
    <p:sldId id="1057" r:id="rId20"/>
    <p:sldId id="1131" r:id="rId21"/>
    <p:sldId id="1124" r:id="rId22"/>
    <p:sldId id="1125" r:id="rId23"/>
    <p:sldId id="1126" r:id="rId24"/>
    <p:sldId id="1127" r:id="rId25"/>
    <p:sldId id="1128" r:id="rId26"/>
    <p:sldId id="102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809"/>
    <p:restoredTop sz="94713"/>
  </p:normalViewPr>
  <p:slideViewPr>
    <p:cSldViewPr snapToGrid="0">
      <p:cViewPr varScale="1">
        <p:scale>
          <a:sx n="44" d="100"/>
          <a:sy n="44" d="100"/>
        </p:scale>
        <p:origin x="62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oke Lang" userId="b0c4d54ea9be1893" providerId="LiveId" clId="{DE9514DC-4727-4117-8CE4-54C153839844}"/>
    <pc:docChg chg="modSld">
      <pc:chgData name="Brooke Lang" userId="b0c4d54ea9be1893" providerId="LiveId" clId="{DE9514DC-4727-4117-8CE4-54C153839844}" dt="2026-04-16T12:13:18.588" v="14" actId="20577"/>
      <pc:docMkLst>
        <pc:docMk/>
      </pc:docMkLst>
      <pc:sldChg chg="modSp mod">
        <pc:chgData name="Brooke Lang" userId="b0c4d54ea9be1893" providerId="LiveId" clId="{DE9514DC-4727-4117-8CE4-54C153839844}" dt="2026-04-16T12:13:18.588" v="14" actId="20577"/>
        <pc:sldMkLst>
          <pc:docMk/>
          <pc:sldMk cId="95714998" sldId="1022"/>
        </pc:sldMkLst>
        <pc:spChg chg="mod">
          <ac:chgData name="Brooke Lang" userId="b0c4d54ea9be1893" providerId="LiveId" clId="{DE9514DC-4727-4117-8CE4-54C153839844}" dt="2026-04-16T12:13:18.588" v="14" actId="20577"/>
          <ac:spMkLst>
            <pc:docMk/>
            <pc:sldMk cId="95714998" sldId="1022"/>
            <ac:spMk id="3" creationId="{BA180340-AD14-510A-A081-DD6B983293C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86DE7-C553-2645-8B1E-820651EC10FE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A9AD-D210-FE44-9048-DBD490124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87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 people ask for a lot of important information quickly, and that can feel stressful.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A9AD-D210-FE44-9048-DBD4901242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2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like this because if I need it quickly, I don’t want to be scrolling around trying to find it. You can pin it at the top, and if you want, you can lock it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A9AD-D210-FE44-9048-DBD4901242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1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8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70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72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57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43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2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1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8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6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0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2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7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6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9D3D5D7-B91E-43F7-B467-E52480F1C41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18C25BC-E898-43D2-96B6-7BC13A03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51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4328-2F45-E095-7E7A-758065E02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1776950"/>
            <a:ext cx="10572000" cy="2971051"/>
          </a:xfrm>
        </p:spPr>
        <p:txBody>
          <a:bodyPr/>
          <a:lstStyle/>
          <a:p>
            <a:r>
              <a:rPr lang="en-US" dirty="0"/>
              <a:t>NAA Technology and Supports for Aphasia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6B624-F941-B54A-1544-7F2F37C5D7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Brooke Lang, M.A., CCC-SLP and Bryn Lander</a:t>
            </a:r>
          </a:p>
        </p:txBody>
      </p:sp>
    </p:spTree>
    <p:extLst>
      <p:ext uri="{BB962C8B-B14F-4D97-AF65-F5344CB8AC3E}">
        <p14:creationId xmlns:p14="http://schemas.microsoft.com/office/powerpoint/2010/main" val="3018384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95EDE-5971-2027-AAFE-5533B3B6C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3F3F3"/>
                </a:solidFill>
              </a:rPr>
              <a:t>Find your item</a:t>
            </a:r>
          </a:p>
          <a:p>
            <a:r>
              <a:rPr lang="en-US" sz="2400" dirty="0">
                <a:solidFill>
                  <a:srgbClr val="F3F3F3"/>
                </a:solidFill>
              </a:rPr>
              <a:t>Take a screenshot</a:t>
            </a:r>
            <a:endParaRPr lang="en-US" sz="2400" dirty="0"/>
          </a:p>
          <a:p>
            <a:r>
              <a:rPr lang="en-US" sz="2400" dirty="0">
                <a:solidFill>
                  <a:srgbClr val="F3F3F3"/>
                </a:solidFill>
              </a:rPr>
              <a:t>Save it on your phone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FC871C-19C1-8736-CECA-46F6DB03F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0" y="999202"/>
            <a:ext cx="10571998" cy="970450"/>
          </a:xfrm>
        </p:spPr>
        <p:txBody>
          <a:bodyPr/>
          <a:lstStyle/>
          <a:p>
            <a:pPr algn="ctr"/>
            <a:r>
              <a:rPr lang="en-US" dirty="0"/>
              <a:t>STRATEGY 2: Screenshot the menu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2802853-E3EC-29C4-78E9-719BB537EA99}"/>
              </a:ext>
            </a:extLst>
          </p:cNvPr>
          <p:cNvSpPr/>
          <p:nvPr/>
        </p:nvSpPr>
        <p:spPr>
          <a:xfrm>
            <a:off x="818712" y="4653887"/>
            <a:ext cx="4759128" cy="9526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5ED6D1"/>
                </a:solidFill>
              </a:rPr>
              <a:t>Now you can find it fast.</a:t>
            </a:r>
            <a:endParaRPr lang="en-US" sz="2200" dirty="0"/>
          </a:p>
        </p:txBody>
      </p:sp>
      <p:pic>
        <p:nvPicPr>
          <p:cNvPr id="12" name="Picture 11" descr="A menu of a restaurant&#10;&#10;AI-generated content may be incorrect.">
            <a:extLst>
              <a:ext uri="{FF2B5EF4-FFF2-40B4-BE49-F238E27FC236}">
                <a16:creationId xmlns:a16="http://schemas.microsoft.com/office/drawing/2014/main" id="{65A32BCA-A5E5-DF8E-0E3E-5925FB2D0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421" y="1969652"/>
            <a:ext cx="2252924" cy="4888348"/>
          </a:xfrm>
          <a:prstGeom prst="rect">
            <a:avLst/>
          </a:prstGeom>
        </p:spPr>
      </p:pic>
      <p:pic>
        <p:nvPicPr>
          <p:cNvPr id="14" name="Picture 13" descr="A screenshot of a menu&#10;&#10;AI-generated content may be incorrect.">
            <a:extLst>
              <a:ext uri="{FF2B5EF4-FFF2-40B4-BE49-F238E27FC236}">
                <a16:creationId xmlns:a16="http://schemas.microsoft.com/office/drawing/2014/main" id="{F3357FCC-5C76-6633-7C0A-C5780D3A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57" y="1919853"/>
            <a:ext cx="2298827" cy="49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1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35AE-F50A-8865-C5A6-3750F6AA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03" y="802030"/>
            <a:ext cx="10571998" cy="970450"/>
          </a:xfrm>
        </p:spPr>
        <p:txBody>
          <a:bodyPr/>
          <a:lstStyle/>
          <a:p>
            <a:pPr algn="ctr"/>
            <a:r>
              <a:rPr lang="en-US" dirty="0"/>
              <a:t>Strategy 3: Mark the picture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D2884-7C28-7685-98A1-D4726F051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65" y="1941329"/>
            <a:ext cx="7365623" cy="363651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3F3F3"/>
                </a:solidFill>
              </a:rPr>
              <a:t>Circle your food</a:t>
            </a:r>
            <a:endParaRPr lang="en-US" sz="2800" dirty="0"/>
          </a:p>
          <a:p>
            <a:r>
              <a:rPr lang="en-US" sz="2800" dirty="0">
                <a:solidFill>
                  <a:srgbClr val="F3F3F3"/>
                </a:solidFill>
              </a:rPr>
              <a:t>Underline it</a:t>
            </a:r>
            <a:endParaRPr lang="en-US" sz="2800" dirty="0"/>
          </a:p>
          <a:p>
            <a:r>
              <a:rPr lang="en-US" sz="2800" dirty="0">
                <a:solidFill>
                  <a:srgbClr val="F3F3F3"/>
                </a:solidFill>
              </a:rPr>
              <a:t>Add short notes</a:t>
            </a:r>
            <a:endParaRPr lang="en-US" sz="2800" dirty="0"/>
          </a:p>
          <a:p>
            <a:r>
              <a:rPr lang="en-US" sz="2800" dirty="0">
                <a:solidFill>
                  <a:srgbClr val="F3F3F3"/>
                </a:solidFill>
              </a:rPr>
              <a:t>Examples: no onion, add avocado, bacon</a:t>
            </a:r>
            <a:endParaRPr lang="en-US" sz="28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3F62D3E2-F5A9-4D54-BA53-9091E241B57D}"/>
              </a:ext>
            </a:extLst>
          </p:cNvPr>
          <p:cNvSpPr/>
          <p:nvPr/>
        </p:nvSpPr>
        <p:spPr>
          <a:xfrm>
            <a:off x="822960" y="5212080"/>
            <a:ext cx="52120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5ED6D1"/>
                </a:solidFill>
              </a:rPr>
              <a:t>A picture can be easier than re-reading the whole menu.</a:t>
            </a:r>
            <a:endParaRPr lang="en-US" sz="2200" dirty="0"/>
          </a:p>
        </p:txBody>
      </p:sp>
      <p:pic>
        <p:nvPicPr>
          <p:cNvPr id="7" name="Image 0" descr="/mnt/data/1705DF02-CD94-4655-A6EB-9C9DAFC9E46D.jpeg">
            <a:extLst>
              <a:ext uri="{FF2B5EF4-FFF2-40B4-BE49-F238E27FC236}">
                <a16:creationId xmlns:a16="http://schemas.microsoft.com/office/drawing/2014/main" id="{BD8471DD-BB6A-5149-361A-D4D79B9FC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151" b="21151"/>
          <a:stretch/>
        </p:blipFill>
        <p:spPr>
          <a:xfrm>
            <a:off x="7551288" y="2222286"/>
            <a:ext cx="3708570" cy="463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4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0A11-87F8-0BC1-61A2-6C046D541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02" y="897564"/>
            <a:ext cx="10571998" cy="9704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5F5F5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Strategy 4: Copy and paste the menu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091C8-710F-73DD-D453-CA32CC0B9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47" y="2323925"/>
            <a:ext cx="4735928" cy="3636511"/>
          </a:xfrm>
        </p:spPr>
        <p:txBody>
          <a:bodyPr/>
          <a:lstStyle/>
          <a:p>
            <a:r>
              <a:rPr lang="en-US" sz="2000" dirty="0">
                <a:solidFill>
                  <a:srgbClr val="F3F3F3"/>
                </a:solidFill>
              </a:rPr>
              <a:t>Press and hold on the text</a:t>
            </a:r>
          </a:p>
          <a:p>
            <a:r>
              <a:rPr lang="en-US" sz="2000" dirty="0">
                <a:solidFill>
                  <a:srgbClr val="F3F3F3"/>
                </a:solidFill>
              </a:rPr>
              <a:t>Tap Copy</a:t>
            </a:r>
          </a:p>
          <a:p>
            <a:r>
              <a:rPr lang="en-US" sz="2000" dirty="0">
                <a:solidFill>
                  <a:srgbClr val="F3F3F3"/>
                </a:solidFill>
              </a:rPr>
              <a:t>Paste into Notes</a:t>
            </a:r>
          </a:p>
          <a:p>
            <a:r>
              <a:rPr lang="en-US" sz="2000" dirty="0"/>
              <a:t>You do not have to type everything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7E29C0-94BB-DA34-5910-E6C583D03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533" y="4989987"/>
            <a:ext cx="4092667" cy="15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50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BA817-3B39-B42E-BF68-6BC1F4910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195C3-5716-A4CA-7BE7-F62DE2542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612861"/>
            <a:ext cx="5225047" cy="3283499"/>
          </a:xfrm>
          <a:prstGeom prst="rect">
            <a:avLst/>
          </a:prstGeom>
        </p:spPr>
      </p:pic>
      <p:pic>
        <p:nvPicPr>
          <p:cNvPr id="4" name="Picture 3" descr="A menu with text and images&#10;&#10;AI-generated content may be incorrect.">
            <a:extLst>
              <a:ext uri="{FF2B5EF4-FFF2-40B4-BE49-F238E27FC236}">
                <a16:creationId xmlns:a16="http://schemas.microsoft.com/office/drawing/2014/main" id="{63EA33D3-FF4D-F085-A3D6-0D5A93B91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182" y="0"/>
            <a:ext cx="3160690" cy="6858000"/>
          </a:xfrm>
          <a:prstGeom prst="rect">
            <a:avLst/>
          </a:prstGeom>
        </p:spPr>
      </p:pic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8AEBBD80-774B-0525-F5BD-9378896F3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844" y="496871"/>
            <a:ext cx="2931694" cy="636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9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F08A7-BA52-238A-6D86-630D4B3DC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24" y="999202"/>
            <a:ext cx="10571998" cy="9704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5F5F5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Strategy 5: Save your usual order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8F54A-75A0-8A9F-1DA2-6B3210312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5907208" cy="3636511"/>
          </a:xfrm>
        </p:spPr>
        <p:txBody>
          <a:bodyPr/>
          <a:lstStyle/>
          <a:p>
            <a:r>
              <a:rPr lang="en-US" sz="3200" dirty="0">
                <a:solidFill>
                  <a:srgbClr val="F3F3F3"/>
                </a:solidFill>
              </a:rPr>
              <a:t>If you go there often, save your order in Notes</a:t>
            </a:r>
            <a:endParaRPr lang="en-US" sz="3200" dirty="0"/>
          </a:p>
          <a:p>
            <a:r>
              <a:rPr lang="en-US" sz="3200" dirty="0">
                <a:solidFill>
                  <a:srgbClr val="F3F3F3"/>
                </a:solidFill>
              </a:rPr>
              <a:t>Use it again next time</a:t>
            </a:r>
          </a:p>
          <a:p>
            <a:r>
              <a:rPr lang="en-US" sz="3200" dirty="0">
                <a:solidFill>
                  <a:srgbClr val="F3F3F3"/>
                </a:solidFill>
              </a:rPr>
              <a:t>Update it anytime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E8F7D42F-49B9-82CA-50AA-7FC2B6583572}"/>
              </a:ext>
            </a:extLst>
          </p:cNvPr>
          <p:cNvSpPr/>
          <p:nvPr/>
        </p:nvSpPr>
        <p:spPr>
          <a:xfrm>
            <a:off x="822960" y="5303520"/>
            <a:ext cx="512064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5ED6D1"/>
                </a:solidFill>
              </a:rPr>
              <a:t>This helps when I go to the same place again.</a:t>
            </a:r>
            <a:endParaRPr lang="en-US" sz="2200" dirty="0"/>
          </a:p>
        </p:txBody>
      </p:sp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1DE72120-DE26-2DE8-EFC0-C24B0922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319" y="1444954"/>
            <a:ext cx="2494745" cy="541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22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7CB31-4ADC-BC68-7873-1F679A2B5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933677"/>
            <a:ext cx="10563286" cy="953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5F5F5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You can show your phone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2DB2B-6B0A-D18E-3E3B-A782B4E92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6725088" cy="3636511"/>
          </a:xfrm>
        </p:spPr>
        <p:txBody>
          <a:bodyPr/>
          <a:lstStyle/>
          <a:p>
            <a:r>
              <a:rPr lang="en-US" sz="3600" dirty="0">
                <a:solidFill>
                  <a:srgbClr val="F3F3F3"/>
                </a:solidFill>
              </a:rPr>
              <a:t>You do not have to say everything</a:t>
            </a:r>
            <a:endParaRPr lang="en-US" sz="3600" dirty="0"/>
          </a:p>
          <a:p>
            <a:r>
              <a:rPr lang="en-US" sz="3600" dirty="0">
                <a:solidFill>
                  <a:srgbClr val="F3F3F3"/>
                </a:solidFill>
              </a:rPr>
              <a:t>Point to your order</a:t>
            </a:r>
            <a:endParaRPr lang="en-US" sz="3600" dirty="0"/>
          </a:p>
          <a:p>
            <a:r>
              <a:rPr lang="en-US" sz="3600" dirty="0">
                <a:solidFill>
                  <a:srgbClr val="F3F3F3"/>
                </a:solidFill>
              </a:rPr>
              <a:t>Show your Notes</a:t>
            </a:r>
            <a:endParaRPr lang="en-US" sz="3600" dirty="0"/>
          </a:p>
          <a:p>
            <a:r>
              <a:rPr lang="en-US" sz="3600" dirty="0">
                <a:solidFill>
                  <a:srgbClr val="F3F3F3"/>
                </a:solidFill>
              </a:rPr>
              <a:t>Show your screenshot</a:t>
            </a:r>
            <a:endParaRPr lang="en-US" sz="3600" dirty="0"/>
          </a:p>
          <a:p>
            <a:endParaRPr lang="en-US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3AB2340F-47DC-5959-B4BB-4F3255A2A8C8}"/>
              </a:ext>
            </a:extLst>
          </p:cNvPr>
          <p:cNvSpPr/>
          <p:nvPr/>
        </p:nvSpPr>
        <p:spPr>
          <a:xfrm>
            <a:off x="1460852" y="5731147"/>
            <a:ext cx="56692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5ED6D1"/>
                </a:solidFill>
              </a:rPr>
              <a:t>Showing my phone is a communication strategy.</a:t>
            </a:r>
            <a:endParaRPr lang="en-US" sz="3200" dirty="0"/>
          </a:p>
        </p:txBody>
      </p:sp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C9EDBD25-9AEF-67E0-4817-3958FBBA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509" y="1963752"/>
            <a:ext cx="4280323" cy="3960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A87382-C072-1239-3314-96048FD52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333" y="5335815"/>
            <a:ext cx="4092667" cy="15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3C4939-E470-9BAC-DE7A-DA905FDFA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85433"/>
            <a:ext cx="10261602" cy="302225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700" dirty="0">
                <a:solidFill>
                  <a:schemeClr val="tx1"/>
                </a:solidFill>
              </a:rPr>
              <a:t>PERSONAL INFORMATION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7CC90-67E0-237A-9584-C023021FE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6955" y="4033164"/>
            <a:ext cx="8378090" cy="1181206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0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5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822AD-2C68-8F3A-1110-C91478201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E631-8963-058E-28F0-C551C96D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FEATURED </a:t>
            </a:r>
            <a:br>
              <a:rPr lang="en-US" dirty="0"/>
            </a:br>
            <a:r>
              <a:rPr lang="en-US" dirty="0"/>
              <a:t>App/Resource/Accessibility Feature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C18E3-E7D1-F715-9920-ABB992FF6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Phone Accessibility Features</a:t>
            </a:r>
          </a:p>
          <a:p>
            <a:r>
              <a:rPr lang="en-US" sz="3600" dirty="0"/>
              <a:t>Live Captions</a:t>
            </a:r>
          </a:p>
          <a:p>
            <a:r>
              <a:rPr lang="en-US" sz="3600" dirty="0"/>
              <a:t>Live Speech</a:t>
            </a:r>
          </a:p>
        </p:txBody>
      </p:sp>
      <p:pic>
        <p:nvPicPr>
          <p:cNvPr id="2050" name="Picture 2" descr="Apple gives FaceTime live captions in accessibility upgrade">
            <a:extLst>
              <a:ext uri="{FF2B5EF4-FFF2-40B4-BE49-F238E27FC236}">
                <a16:creationId xmlns:a16="http://schemas.microsoft.com/office/drawing/2014/main" id="{AE9C0D75-B57E-6EC4-467D-0C4DD27EC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r="26875"/>
          <a:stretch>
            <a:fillRect/>
          </a:stretch>
        </p:blipFill>
        <p:spPr bwMode="auto">
          <a:xfrm>
            <a:off x="6248400" y="3692472"/>
            <a:ext cx="2286000" cy="297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59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1BC1D-01F6-4530-85D1-253515464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iPhone (Live Captions)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15F2F-24A4-DAEF-C115-906C1FEE3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3282233" cy="3636511"/>
          </a:xfrm>
        </p:spPr>
        <p:txBody>
          <a:bodyPr>
            <a:normAutofit/>
          </a:bodyPr>
          <a:lstStyle/>
          <a:p>
            <a:r>
              <a:rPr lang="en-US" sz="2400" b="1" dirty="0"/>
              <a:t>Turn ON:</a:t>
            </a:r>
          </a:p>
          <a:p>
            <a:r>
              <a:rPr lang="en-US" sz="2400" dirty="0"/>
              <a:t>Settings</a:t>
            </a:r>
            <a:br>
              <a:rPr lang="en-US" sz="2400" dirty="0"/>
            </a:br>
            <a:r>
              <a:rPr lang="en-US" sz="2400" dirty="0"/>
              <a:t>→ Accessibility</a:t>
            </a:r>
            <a:br>
              <a:rPr lang="en-US" sz="2400" dirty="0"/>
            </a:br>
            <a:r>
              <a:rPr lang="en-US" sz="2400" dirty="0"/>
              <a:t>→ </a:t>
            </a:r>
            <a:r>
              <a:rPr lang="en-US" sz="2400" b="1" dirty="0"/>
              <a:t>Live Captions (Beta)</a:t>
            </a:r>
            <a:br>
              <a:rPr lang="en-US" sz="2400" dirty="0"/>
            </a:br>
            <a:r>
              <a:rPr lang="en-US" sz="2400" dirty="0"/>
              <a:t>→ Turn ON</a:t>
            </a:r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8396E671-945B-AC3D-A3FD-89402B522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01" y="1713414"/>
            <a:ext cx="2371018" cy="5144586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19544EA3-AC42-E3A0-9890-59402CBEB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008" y="1497176"/>
            <a:ext cx="2540459" cy="551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35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EB843-D63C-6D30-0A8B-D139B7357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Android (Live Captions)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F0B7-F173-5384-F151-9D16F9602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748" y="2582505"/>
            <a:ext cx="4736961" cy="363651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Press </a:t>
            </a:r>
            <a:r>
              <a:rPr lang="en-US" sz="2400" b="1" dirty="0"/>
              <a:t>Volume button</a:t>
            </a:r>
            <a:endParaRPr lang="en-US" sz="2400" dirty="0"/>
          </a:p>
          <a:p>
            <a:r>
              <a:rPr lang="en-US" sz="2400" dirty="0"/>
              <a:t>Tap </a:t>
            </a:r>
            <a:r>
              <a:rPr lang="en-US" sz="2400" b="1" dirty="0"/>
              <a:t>Live Caption icon</a:t>
            </a:r>
            <a:endParaRPr lang="en-US" sz="2400" dirty="0"/>
          </a:p>
          <a:p>
            <a:r>
              <a:rPr lang="en-US" sz="2400" dirty="0"/>
              <a:t>Captions appear automatically </a:t>
            </a:r>
          </a:p>
          <a:p>
            <a:r>
              <a:rPr lang="en-US" sz="2400" dirty="0"/>
              <a:t>OR:</a:t>
            </a:r>
          </a:p>
          <a:p>
            <a:r>
              <a:rPr lang="en-US" sz="2400" dirty="0"/>
              <a:t>Settings</a:t>
            </a:r>
            <a:br>
              <a:rPr lang="en-US" sz="2400" dirty="0"/>
            </a:br>
            <a:r>
              <a:rPr lang="en-US" sz="2400" dirty="0"/>
              <a:t>→ Accessibility</a:t>
            </a:r>
            <a:br>
              <a:rPr lang="en-US" sz="2400" dirty="0"/>
            </a:br>
            <a:r>
              <a:rPr lang="en-US" sz="2400" dirty="0"/>
              <a:t>→ Live Caption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86547-C300-2CE0-7A36-4A894DD43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684" y="2090839"/>
            <a:ext cx="6178833" cy="46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9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4EE75-3135-61A0-DFB2-C0530A61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0C75C-4300-F1AA-E609-B23DA4336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Learn a </a:t>
            </a:r>
            <a:r>
              <a:rPr lang="en-US" b="1" dirty="0"/>
              <a:t>phone accessibility feature, app, resource, etc.</a:t>
            </a:r>
            <a:endParaRPr lang="en-US" dirty="0"/>
          </a:p>
          <a:p>
            <a:r>
              <a:rPr lang="en-US" dirty="0"/>
              <a:t> See </a:t>
            </a:r>
            <a:r>
              <a:rPr lang="en-US" b="1" dirty="0"/>
              <a:t>how it works</a:t>
            </a:r>
            <a:endParaRPr lang="en-US" dirty="0"/>
          </a:p>
          <a:p>
            <a:r>
              <a:rPr lang="en-US" dirty="0"/>
              <a:t> Practice a </a:t>
            </a:r>
            <a:r>
              <a:rPr lang="en-US" b="1" dirty="0"/>
              <a:t>real-life situation</a:t>
            </a:r>
            <a:endParaRPr lang="en-US" dirty="0"/>
          </a:p>
          <a:p>
            <a:r>
              <a:rPr lang="en-US" dirty="0"/>
              <a:t>Examples:</a:t>
            </a:r>
            <a:br>
              <a:rPr lang="en-US" dirty="0"/>
            </a:br>
            <a:r>
              <a:rPr lang="en-US" dirty="0"/>
              <a:t>• phone calls</a:t>
            </a:r>
            <a:br>
              <a:rPr lang="en-US" dirty="0"/>
            </a:br>
            <a:r>
              <a:rPr lang="en-US" dirty="0"/>
              <a:t>• doctor appointments</a:t>
            </a:r>
            <a:br>
              <a:rPr lang="en-US" dirty="0"/>
            </a:br>
            <a:r>
              <a:rPr lang="en-US" dirty="0"/>
              <a:t>• ordering food</a:t>
            </a:r>
            <a:br>
              <a:rPr lang="en-US" dirty="0"/>
            </a:br>
            <a:r>
              <a:rPr lang="en-US" dirty="0"/>
              <a:t>• talking with family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43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76DA6-4796-65BE-09A8-751A784F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Live Speech (IPHONE)</a:t>
            </a:r>
          </a:p>
        </p:txBody>
      </p:sp>
      <p:pic>
        <p:nvPicPr>
          <p:cNvPr id="4098" name="Picture 2" descr="How to Use Live Speech on iPhone, Mac, and Apple Watch (Complete Guide) –  iGeeksBlog">
            <a:extLst>
              <a:ext uri="{FF2B5EF4-FFF2-40B4-BE49-F238E27FC236}">
                <a16:creationId xmlns:a16="http://schemas.microsoft.com/office/drawing/2014/main" id="{93C3A63D-9B48-3461-61F4-9216873812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507456"/>
            <a:ext cx="81534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455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8ED2F-1483-B8D3-6C9E-6A41DF28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809498"/>
            <a:ext cx="10571998" cy="970450"/>
          </a:xfrm>
        </p:spPr>
        <p:txBody>
          <a:bodyPr/>
          <a:lstStyle/>
          <a:p>
            <a:pPr algn="ctr"/>
            <a:r>
              <a:rPr lang="en-US"/>
              <a:t>Personal Information Challenge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95E04-C83F-C2CC-1E11-EE0E13DD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07" y="2242867"/>
            <a:ext cx="10571998" cy="39436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/>
              <a:t>When It’s Hard to Give Personal Information</a:t>
            </a:r>
          </a:p>
          <a:p>
            <a:r>
              <a:rPr lang="en-US" sz="2800" b="1"/>
              <a:t>Examples:</a:t>
            </a:r>
          </a:p>
          <a:p>
            <a:r>
              <a:rPr lang="en-US" sz="2800"/>
              <a:t>name</a:t>
            </a:r>
          </a:p>
          <a:p>
            <a:r>
              <a:rPr lang="en-US" sz="2800"/>
              <a:t>birthday</a:t>
            </a:r>
          </a:p>
          <a:p>
            <a:r>
              <a:rPr lang="en-US" sz="2800"/>
              <a:t>address</a:t>
            </a:r>
          </a:p>
          <a:p>
            <a:r>
              <a:rPr lang="en-US" sz="2800"/>
              <a:t>phone number</a:t>
            </a:r>
          </a:p>
          <a:p>
            <a:r>
              <a:rPr lang="en-US" sz="2800"/>
              <a:t>medications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95DA5-0861-ADCD-15E7-EB96F6887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2956560"/>
            <a:ext cx="4122420" cy="274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82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0C97-E286-2CEA-3189-4D295F192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Personal Info Tool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C994F-411F-03FE-EB7C-7F7C3D22B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65" y="2222287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dirty="0"/>
              <a:t>What Helps: Notes App</a:t>
            </a:r>
          </a:p>
          <a:p>
            <a:r>
              <a:rPr lang="en-US" sz="2000" dirty="0"/>
              <a:t>save important information</a:t>
            </a:r>
          </a:p>
          <a:p>
            <a:r>
              <a:rPr lang="en-US" sz="2000" dirty="0"/>
              <a:t>show it if talking is hard</a:t>
            </a:r>
          </a:p>
          <a:p>
            <a:r>
              <a:rPr lang="en-US" sz="2000" b="1" dirty="0"/>
              <a:t>pin it</a:t>
            </a:r>
            <a:r>
              <a:rPr lang="en-US" sz="2000" dirty="0"/>
              <a:t> so it is easy to find</a:t>
            </a:r>
          </a:p>
          <a:p>
            <a:r>
              <a:rPr lang="en-US" sz="2000" b="1" dirty="0"/>
              <a:t>lock it</a:t>
            </a:r>
            <a:r>
              <a:rPr lang="en-US" sz="2000" dirty="0"/>
              <a:t> for privacy if needed</a:t>
            </a:r>
          </a:p>
          <a:p>
            <a:endParaRPr lang="en-US" dirty="0"/>
          </a:p>
        </p:txBody>
      </p:sp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6539743B-268D-CD91-8626-B15E41C6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677" y="1708030"/>
            <a:ext cx="3443056" cy="5149970"/>
          </a:xfrm>
          <a:prstGeom prst="rect">
            <a:avLst/>
          </a:prstGeom>
        </p:spPr>
      </p:pic>
      <p:pic>
        <p:nvPicPr>
          <p:cNvPr id="8" name="Content Placeholder 4" descr="A screenshot of a phone&#10;&#10;AI-generated content may be incorrect.">
            <a:extLst>
              <a:ext uri="{FF2B5EF4-FFF2-40B4-BE49-F238E27FC236}">
                <a16:creationId xmlns:a16="http://schemas.microsoft.com/office/drawing/2014/main" id="{63203353-3F27-C786-7253-A9043944C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733" y="2222287"/>
            <a:ext cx="2795619" cy="44784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32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03C45-E5B3-2129-29D1-F5AA3D18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Personal Info Tool 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18EDB3-D004-B4C1-AD92-9E045D45E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80" y="2567343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How to Make Notes Easier to Use</a:t>
            </a:r>
          </a:p>
          <a:p>
            <a:r>
              <a:rPr lang="en-US" sz="2400" b="1" dirty="0"/>
              <a:t>pin</a:t>
            </a:r>
            <a:r>
              <a:rPr lang="en-US" sz="2400" dirty="0"/>
              <a:t> the note at the top</a:t>
            </a:r>
          </a:p>
          <a:p>
            <a:r>
              <a:rPr lang="en-US" sz="2400" b="1" dirty="0"/>
              <a:t>lock</a:t>
            </a:r>
            <a:r>
              <a:rPr lang="en-US" sz="2400" dirty="0"/>
              <a:t> it if you want privacy</a:t>
            </a:r>
          </a:p>
          <a:p>
            <a:r>
              <a:rPr lang="en-US" sz="2400" dirty="0"/>
              <a:t>keep it </a:t>
            </a:r>
            <a:r>
              <a:rPr lang="en-US" sz="2400" b="1" dirty="0"/>
              <a:t>short and clear</a:t>
            </a:r>
            <a:endParaRPr lang="en-US" sz="2400" dirty="0"/>
          </a:p>
          <a:p>
            <a:r>
              <a:rPr lang="en-US" sz="2400" dirty="0"/>
              <a:t>use it for </a:t>
            </a:r>
            <a:r>
              <a:rPr lang="en-US" sz="2400" b="1" dirty="0"/>
              <a:t>medical or personal info</a:t>
            </a:r>
            <a:endParaRPr lang="en-US" sz="2400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17F1765A-24C0-9CB2-016C-0699EAE0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497" y="1750228"/>
            <a:ext cx="3572457" cy="527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3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E0646-0054-6650-4504-C8D6F86CE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Personal Info Tool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B4731-1F98-0DD2-4FBE-F3A0000BF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u="sng" dirty="0"/>
              <a:t>What Helps: Live Captions</a:t>
            </a:r>
          </a:p>
          <a:p>
            <a:r>
              <a:rPr lang="en-US" dirty="0"/>
              <a:t>read what someone says</a:t>
            </a:r>
          </a:p>
          <a:p>
            <a:r>
              <a:rPr lang="en-US" dirty="0"/>
              <a:t>helpful if they talk too fast</a:t>
            </a:r>
          </a:p>
          <a:p>
            <a:r>
              <a:rPr lang="en-US" dirty="0"/>
              <a:t>good for:</a:t>
            </a:r>
          </a:p>
          <a:p>
            <a:pPr lvl="1"/>
            <a:r>
              <a:rPr lang="en-US" dirty="0"/>
              <a:t>doctor visits</a:t>
            </a:r>
          </a:p>
          <a:p>
            <a:pPr lvl="1"/>
            <a:r>
              <a:rPr lang="en-US" dirty="0"/>
              <a:t>pharmacy questions</a:t>
            </a:r>
          </a:p>
          <a:p>
            <a:pPr lvl="1"/>
            <a:r>
              <a:rPr lang="en-US" dirty="0"/>
              <a:t>phone calls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86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1387-E84E-7F15-B466-8BDF9B9D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Personal Info Tool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DF7D-5DB8-FA33-2CBB-D999F9E6A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What Helps: Live Speech</a:t>
            </a:r>
          </a:p>
          <a:p>
            <a:r>
              <a:rPr lang="en-US" sz="2200" dirty="0"/>
              <a:t>type what you want to say</a:t>
            </a:r>
          </a:p>
          <a:p>
            <a:r>
              <a:rPr lang="en-US" sz="2200" dirty="0"/>
              <a:t>your phone can say it out loud</a:t>
            </a:r>
          </a:p>
          <a:p>
            <a:r>
              <a:rPr lang="en-US" sz="2200" dirty="0"/>
              <a:t>helpful for:</a:t>
            </a:r>
          </a:p>
          <a:p>
            <a:pPr lvl="1"/>
            <a:r>
              <a:rPr lang="en-US" sz="2200" dirty="0"/>
              <a:t>check-in desks</a:t>
            </a:r>
          </a:p>
          <a:p>
            <a:pPr lvl="1"/>
            <a:r>
              <a:rPr lang="en-US" sz="2200" dirty="0"/>
              <a:t>phone calls</a:t>
            </a:r>
          </a:p>
          <a:p>
            <a:pPr lvl="1"/>
            <a:r>
              <a:rPr lang="en-US" sz="2200" dirty="0"/>
              <a:t>noisy places</a:t>
            </a:r>
          </a:p>
          <a:p>
            <a:endParaRPr lang="en-US" dirty="0"/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466F46EF-E0BE-A969-B531-BB71650E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343" y="2222287"/>
            <a:ext cx="2050364" cy="4448838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58B8E337-90DE-4EA3-FC17-3BDB8A54B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313" y="2145648"/>
            <a:ext cx="3621611" cy="452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9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F11C9-45B9-F9CB-7D07-F301670E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378827"/>
            <a:ext cx="10571998" cy="970450"/>
          </a:xfrm>
        </p:spPr>
        <p:txBody>
          <a:bodyPr/>
          <a:lstStyle/>
          <a:p>
            <a:pPr algn="ctr"/>
            <a:r>
              <a:rPr lang="en-US" sz="5400" dirty="0"/>
              <a:t>NEXT TIME: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80340-AD14-510A-A081-DD6B98329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347" y="2842662"/>
            <a:ext cx="10554574" cy="3636511"/>
          </a:xfrm>
        </p:spPr>
        <p:txBody>
          <a:bodyPr>
            <a:normAutofit/>
          </a:bodyPr>
          <a:lstStyle/>
          <a:p>
            <a:r>
              <a:rPr lang="en-US" sz="2400" b="1" dirty="0"/>
              <a:t>WEDNESDAY</a:t>
            </a:r>
            <a:r>
              <a:rPr lang="en-US" sz="2400" b="1"/>
              <a:t>, MAY 6</a:t>
            </a:r>
            <a:r>
              <a:rPr lang="en-US" sz="2400" b="1" baseline="30000"/>
              <a:t>th</a:t>
            </a:r>
            <a:r>
              <a:rPr lang="en-US" sz="2400" b="1"/>
              <a:t> </a:t>
            </a:r>
            <a:r>
              <a:rPr lang="en-US" sz="2400" b="1" dirty="0"/>
              <a:t>at 4:00pm EST</a:t>
            </a:r>
          </a:p>
          <a:p>
            <a:r>
              <a:rPr lang="en-US" sz="2400" dirty="0"/>
              <a:t>What else do you want to learn?</a:t>
            </a:r>
          </a:p>
        </p:txBody>
      </p:sp>
      <p:pic>
        <p:nvPicPr>
          <p:cNvPr id="3074" name="Picture 2" descr="Lower Columbia Region Harbor Safety Committee – Safe navigation on the  waterways within the Lower Columbia Region">
            <a:extLst>
              <a:ext uri="{FF2B5EF4-FFF2-40B4-BE49-F238E27FC236}">
                <a16:creationId xmlns:a16="http://schemas.microsoft.com/office/drawing/2014/main" id="{01056CAF-1BF2-1723-DCFD-1F956F015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875" y="2534395"/>
            <a:ext cx="2759681" cy="275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D0508-99CD-D66F-9441-4FFE6F1255E5}"/>
              </a:ext>
            </a:extLst>
          </p:cNvPr>
          <p:cNvSpPr txBox="1"/>
          <p:nvPr/>
        </p:nvSpPr>
        <p:spPr>
          <a:xfrm>
            <a:off x="3050498" y="2865832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571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6E839-E44E-0736-C4E5-00C16CFF7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FEATURED </a:t>
            </a:r>
            <a:br>
              <a:rPr lang="en-US" dirty="0"/>
            </a:br>
            <a:r>
              <a:rPr lang="en-US" dirty="0"/>
              <a:t>App/Resource/Accessibility Feature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73966-B139-3394-7B70-6D947523B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Notes app</a:t>
            </a:r>
          </a:p>
          <a:p>
            <a:r>
              <a:rPr lang="en-US" sz="3600" dirty="0"/>
              <a:t>Using screenshots for support</a:t>
            </a:r>
          </a:p>
        </p:txBody>
      </p:sp>
      <p:pic>
        <p:nvPicPr>
          <p:cNvPr id="1026" name="Picture 2" descr="How to recover deleted notes in the Notes app | Macworld">
            <a:extLst>
              <a:ext uri="{FF2B5EF4-FFF2-40B4-BE49-F238E27FC236}">
                <a16:creationId xmlns:a16="http://schemas.microsoft.com/office/drawing/2014/main" id="{92A28E69-6239-3E90-1B31-D95406645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270" y="1979234"/>
            <a:ext cx="3091962" cy="206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Take a Screenshot on iPhone">
            <a:extLst>
              <a:ext uri="{FF2B5EF4-FFF2-40B4-BE49-F238E27FC236}">
                <a16:creationId xmlns:a16="http://schemas.microsoft.com/office/drawing/2014/main" id="{20089760-6ED7-810A-11A6-D508CBF25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79" y="4283595"/>
            <a:ext cx="3526592" cy="253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4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91654-E124-5551-9E03-0AAFE4758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014F7-B0B5-4C47-0DBA-FF8F4CE5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FEATURED </a:t>
            </a:r>
            <a:br>
              <a:rPr lang="en-US" dirty="0"/>
            </a:br>
            <a:r>
              <a:rPr lang="en-US" dirty="0"/>
              <a:t>App/Resource/Accessibility Feature</a:t>
            </a:r>
          </a:p>
        </p:txBody>
      </p:sp>
      <p:pic>
        <p:nvPicPr>
          <p:cNvPr id="1028" name="Picture 4" descr="How to Take a Screenshot on iPhone">
            <a:extLst>
              <a:ext uri="{FF2B5EF4-FFF2-40B4-BE49-F238E27FC236}">
                <a16:creationId xmlns:a16="http://schemas.microsoft.com/office/drawing/2014/main" id="{5BB73328-D967-95FF-5CBA-5897127E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02" y="2163224"/>
            <a:ext cx="5917125" cy="424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408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E78F-C709-8F2A-D9D8-790A688ED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Communication Challenge or Breakdown Example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F0757-3303-0D8A-84C6-468E91E39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71998" cy="4188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Ordering at a Restaurant</a:t>
            </a:r>
            <a:endParaRPr lang="en-US" sz="4000" dirty="0"/>
          </a:p>
          <a:p>
            <a:r>
              <a:rPr lang="en-US" sz="2400" dirty="0"/>
              <a:t>Sometimes it is hard to:</a:t>
            </a:r>
          </a:p>
          <a:p>
            <a:pPr marL="0" indent="0">
              <a:buNone/>
            </a:pPr>
            <a:r>
              <a:rPr lang="en-US" sz="2400" dirty="0"/>
              <a:t>• say your order</a:t>
            </a:r>
            <a:br>
              <a:rPr lang="en-US" sz="2400" dirty="0"/>
            </a:br>
            <a:r>
              <a:rPr lang="en-US" sz="2400" dirty="0"/>
              <a:t>• understand the choices</a:t>
            </a:r>
            <a:br>
              <a:rPr lang="en-US" sz="2400" dirty="0"/>
            </a:br>
            <a:r>
              <a:rPr lang="en-US" sz="2400" dirty="0"/>
              <a:t>• respond quickly</a:t>
            </a:r>
          </a:p>
          <a:p>
            <a:r>
              <a:rPr lang="en-US" sz="2400" dirty="0"/>
              <a:t>Technology can help to </a:t>
            </a:r>
            <a:r>
              <a:rPr lang="en-US" sz="2400" b="1" u="sng" dirty="0"/>
              <a:t>PREPARE</a:t>
            </a:r>
            <a:r>
              <a:rPr lang="en-US" sz="2400" dirty="0"/>
              <a:t> and help </a:t>
            </a:r>
            <a:r>
              <a:rPr lang="en-US" sz="2400" b="1" u="sng" dirty="0"/>
              <a:t>IN THE MOMENT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58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25253-6D16-63FD-64BB-4F281717C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Ordering at a Restaurant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B31AF-6650-88F8-6A7E-099034F76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258" y="1928241"/>
            <a:ext cx="6347939" cy="4135997"/>
          </a:xfrm>
        </p:spPr>
        <p:txBody>
          <a:bodyPr/>
          <a:lstStyle/>
          <a:p>
            <a:pPr marL="0" indent="0">
              <a:buNone/>
            </a:pPr>
            <a:r>
              <a:rPr lang="en-US" sz="3200" b="1" u="sng" dirty="0"/>
              <a:t>Phone Strategies That Help </a:t>
            </a:r>
            <a:endParaRPr lang="en-US" sz="2800" dirty="0"/>
          </a:p>
          <a:p>
            <a:r>
              <a:rPr lang="en-US" sz="2800" dirty="0"/>
              <a:t>Easier reading</a:t>
            </a:r>
          </a:p>
          <a:p>
            <a:r>
              <a:rPr lang="en-US" sz="2800" dirty="0"/>
              <a:t>Less pressure</a:t>
            </a:r>
          </a:p>
          <a:p>
            <a:r>
              <a:rPr lang="en-US" sz="2800" dirty="0"/>
              <a:t>Easier speaking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EAAC1-1555-6283-D116-2EE6F6BFC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9" y="2481143"/>
            <a:ext cx="3929669" cy="392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152B0B-5A8A-25F4-817F-40902EB06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9" y="3793541"/>
            <a:ext cx="3810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16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A20A-96D1-5429-EE5F-35F45D08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THIS IS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100D5-F9B2-9919-B42B-135612274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Why ordering can be hard</a:t>
            </a:r>
          </a:p>
          <a:p>
            <a:r>
              <a:rPr lang="en-US" sz="2400" dirty="0"/>
              <a:t>Menus can be long</a:t>
            </a:r>
          </a:p>
          <a:p>
            <a:r>
              <a:rPr lang="en-US" sz="2400" dirty="0"/>
              <a:t>Small print is hard to read</a:t>
            </a:r>
          </a:p>
          <a:p>
            <a:r>
              <a:rPr lang="en-US" sz="2400" dirty="0"/>
              <a:t>People talk fast</a:t>
            </a:r>
          </a:p>
          <a:p>
            <a:r>
              <a:rPr lang="en-US" sz="2400" dirty="0"/>
              <a:t>It feels rushed</a:t>
            </a:r>
          </a:p>
          <a:p>
            <a:r>
              <a:rPr lang="en-US" sz="2400" dirty="0"/>
              <a:t>It can be hard to say what you want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088A5F1D-C103-F01E-0482-6506675E42F7}"/>
              </a:ext>
            </a:extLst>
          </p:cNvPr>
          <p:cNvSpPr/>
          <p:nvPr/>
        </p:nvSpPr>
        <p:spPr>
          <a:xfrm>
            <a:off x="822960" y="5486400"/>
            <a:ext cx="493776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5ED6D1"/>
                </a:solidFill>
              </a:rPr>
              <a:t>My phone helps me get ready.</a:t>
            </a:r>
            <a:endParaRPr lang="en-US" sz="2200" dirty="0"/>
          </a:p>
        </p:txBody>
      </p:sp>
      <p:pic>
        <p:nvPicPr>
          <p:cNvPr id="5" name="Image 0" descr="/mnt/data/CA851888-2DAA-435A-900F-9914CF9E6230.jpeg">
            <a:extLst>
              <a:ext uri="{FF2B5EF4-FFF2-40B4-BE49-F238E27FC236}">
                <a16:creationId xmlns:a16="http://schemas.microsoft.com/office/drawing/2014/main" id="{53304183-B3F0-E30D-50CF-0DE51DD84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50" r="9750"/>
          <a:stretch/>
        </p:blipFill>
        <p:spPr>
          <a:xfrm>
            <a:off x="7274256" y="2051649"/>
            <a:ext cx="4383661" cy="45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FB6F-C885-3306-1893-DD9F9B53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BIG IDEA: What helps me most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1007C-4F2F-59F8-405F-8C58B4416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/>
              <a:t>Ways to prepare BEFORE I order:</a:t>
            </a:r>
          </a:p>
          <a:p>
            <a:r>
              <a:rPr lang="en-US" sz="2400" dirty="0"/>
              <a:t>Look at the menu early</a:t>
            </a:r>
          </a:p>
          <a:p>
            <a:r>
              <a:rPr lang="en-US" sz="2400" dirty="0"/>
              <a:t>Save my order</a:t>
            </a:r>
          </a:p>
          <a:p>
            <a:r>
              <a:rPr lang="en-US" sz="2400" dirty="0"/>
              <a:t>Screenshot the item</a:t>
            </a:r>
          </a:p>
          <a:p>
            <a:r>
              <a:rPr lang="en-US" sz="2400" dirty="0"/>
              <a:t>Show my phone if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5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E0AE-7EDF-0271-732C-F4111D54A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22" y="1342445"/>
            <a:ext cx="10571998" cy="970450"/>
          </a:xfrm>
        </p:spPr>
        <p:txBody>
          <a:bodyPr/>
          <a:lstStyle/>
          <a:p>
            <a:r>
              <a:rPr lang="en-US" dirty="0"/>
              <a:t>STRATEGY 1: Look at the menu before you go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ECF7D-4C45-8682-7F22-65907F633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3" y="2312895"/>
            <a:ext cx="5983941" cy="388208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Strategy 1:</a:t>
            </a:r>
          </a:p>
          <a:p>
            <a:r>
              <a:rPr lang="en-US" sz="2400" dirty="0"/>
              <a:t>Use Yelp, Google, or website</a:t>
            </a:r>
          </a:p>
          <a:p>
            <a:r>
              <a:rPr lang="en-US" sz="2400" dirty="0"/>
              <a:t>Look at menu early</a:t>
            </a:r>
          </a:p>
          <a:p>
            <a:r>
              <a:rPr lang="en-US" sz="2400" dirty="0"/>
              <a:t>Pick 1–2 choices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7" name="Picture 6" descr="A screenshot of a food menu&#10;&#10;AI-generated content may be incorrect.">
            <a:extLst>
              <a:ext uri="{FF2B5EF4-FFF2-40B4-BE49-F238E27FC236}">
                <a16:creationId xmlns:a16="http://schemas.microsoft.com/office/drawing/2014/main" id="{18DB805C-1E0C-75A6-BFCC-EB22164A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094" y="1667396"/>
            <a:ext cx="2469777" cy="5190603"/>
          </a:xfrm>
          <a:prstGeom prst="rect">
            <a:avLst/>
          </a:prstGeom>
        </p:spPr>
      </p:pic>
      <p:pic>
        <p:nvPicPr>
          <p:cNvPr id="9" name="Picture 8" descr="A menu of a restaurant&#10;&#10;AI-generated content may be incorrect.">
            <a:extLst>
              <a:ext uri="{FF2B5EF4-FFF2-40B4-BE49-F238E27FC236}">
                <a16:creationId xmlns:a16="http://schemas.microsoft.com/office/drawing/2014/main" id="{732FCF0D-7AFA-BEB3-7A98-19DDD9ED0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921" y="1782620"/>
            <a:ext cx="3263154" cy="4969523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81CE9A4C-CB34-DC57-B305-D2647981FBE9}"/>
              </a:ext>
            </a:extLst>
          </p:cNvPr>
          <p:cNvSpPr/>
          <p:nvPr/>
        </p:nvSpPr>
        <p:spPr>
          <a:xfrm>
            <a:off x="564339" y="5017411"/>
            <a:ext cx="4218564" cy="9962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5ED6D1"/>
                </a:solidFill>
              </a:rPr>
              <a:t>Less pressure later.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639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24693</TotalTime>
  <Words>691</Words>
  <Application>Microsoft Office PowerPoint</Application>
  <PresentationFormat>Widescreen</PresentationFormat>
  <Paragraphs>129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Century Gothic</vt:lpstr>
      <vt:lpstr>Wingdings 2</vt:lpstr>
      <vt:lpstr>Quotable</vt:lpstr>
      <vt:lpstr>NAA Technology and Supports for Aphasia</vt:lpstr>
      <vt:lpstr>New Format</vt:lpstr>
      <vt:lpstr>FEATURED  App/Resource/Accessibility Feature</vt:lpstr>
      <vt:lpstr>FEATURED  App/Resource/Accessibility Feature</vt:lpstr>
      <vt:lpstr>Communication Challenge or Breakdown Example 1</vt:lpstr>
      <vt:lpstr>Ordering at a Restaurant</vt:lpstr>
      <vt:lpstr>WHY THIS IS HARD</vt:lpstr>
      <vt:lpstr>BIG IDEA: What helps me most</vt:lpstr>
      <vt:lpstr>STRATEGY 1: Look at the menu before you go </vt:lpstr>
      <vt:lpstr>STRATEGY 2: Screenshot the menu </vt:lpstr>
      <vt:lpstr>Strategy 3: Mark the picture </vt:lpstr>
      <vt:lpstr>Strategy 4: Copy and paste the menu </vt:lpstr>
      <vt:lpstr>PowerPoint Presentation</vt:lpstr>
      <vt:lpstr>Strategy 5: Save your usual order </vt:lpstr>
      <vt:lpstr>You can show your phone </vt:lpstr>
      <vt:lpstr>PERSONAL INFORMATION SECTION</vt:lpstr>
      <vt:lpstr>FEATURED  App/Resource/Accessibility Feature</vt:lpstr>
      <vt:lpstr>iPhone (Live Captions)</vt:lpstr>
      <vt:lpstr>Android (Live Captions)</vt:lpstr>
      <vt:lpstr>Live Speech (IPHONE)</vt:lpstr>
      <vt:lpstr>Personal Information Challenge </vt:lpstr>
      <vt:lpstr>Personal Info Tool 1</vt:lpstr>
      <vt:lpstr>Personal Info Tool 2</vt:lpstr>
      <vt:lpstr>Personal Info Tool 3</vt:lpstr>
      <vt:lpstr>Personal Info Tool 4</vt:lpstr>
      <vt:lpstr>NEXT TIME: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brynbowles@gmail.com</dc:creator>
  <cp:lastModifiedBy>Brooke Lang</cp:lastModifiedBy>
  <cp:revision>6</cp:revision>
  <dcterms:created xsi:type="dcterms:W3CDTF">2026-03-13T19:12:05Z</dcterms:created>
  <dcterms:modified xsi:type="dcterms:W3CDTF">2026-04-16T12:13:23Z</dcterms:modified>
</cp:coreProperties>
</file>