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63" r:id="rId2"/>
    <p:sldId id="505" r:id="rId3"/>
    <p:sldId id="508" r:id="rId4"/>
    <p:sldId id="984" r:id="rId5"/>
    <p:sldId id="506" r:id="rId6"/>
    <p:sldId id="507" r:id="rId7"/>
    <p:sldId id="452" r:id="rId8"/>
    <p:sldId id="459" r:id="rId9"/>
    <p:sldId id="458" r:id="rId10"/>
    <p:sldId id="460" r:id="rId11"/>
    <p:sldId id="985" r:id="rId12"/>
    <p:sldId id="462" r:id="rId13"/>
    <p:sldId id="461" r:id="rId14"/>
    <p:sldId id="43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94505"/>
  </p:normalViewPr>
  <p:slideViewPr>
    <p:cSldViewPr snapToGrid="0">
      <p:cViewPr varScale="1">
        <p:scale>
          <a:sx n="69" d="100"/>
          <a:sy n="69"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Lang" userId="42b19b6615fcc491" providerId="LiveId" clId="{5F69F67C-CBE2-45B6-8E85-4F1C6DDF04F1}"/>
    <pc:docChg chg="undo custSel addSld delSld modSld">
      <pc:chgData name="Brooke Lang" userId="42b19b6615fcc491" providerId="LiveId" clId="{5F69F67C-CBE2-45B6-8E85-4F1C6DDF04F1}" dt="2025-02-12T12:23:17.081" v="234" actId="47"/>
      <pc:docMkLst>
        <pc:docMk/>
      </pc:docMkLst>
      <pc:sldChg chg="modSp mod">
        <pc:chgData name="Brooke Lang" userId="42b19b6615fcc491" providerId="LiveId" clId="{5F69F67C-CBE2-45B6-8E85-4F1C6DDF04F1}" dt="2025-02-11T20:51:03.963" v="226" actId="20577"/>
        <pc:sldMkLst>
          <pc:docMk/>
          <pc:sldMk cId="2370325370" sldId="452"/>
        </pc:sldMkLst>
        <pc:spChg chg="mod">
          <ac:chgData name="Brooke Lang" userId="42b19b6615fcc491" providerId="LiveId" clId="{5F69F67C-CBE2-45B6-8E85-4F1C6DDF04F1}" dt="2025-02-11T20:51:03.963" v="226" actId="20577"/>
          <ac:spMkLst>
            <pc:docMk/>
            <pc:sldMk cId="2370325370" sldId="452"/>
            <ac:spMk id="3" creationId="{89409016-F08F-E253-D194-8853F84BAB12}"/>
          </ac:spMkLst>
        </pc:spChg>
      </pc:sldChg>
      <pc:sldChg chg="del">
        <pc:chgData name="Brooke Lang" userId="42b19b6615fcc491" providerId="LiveId" clId="{5F69F67C-CBE2-45B6-8E85-4F1C6DDF04F1}" dt="2025-02-12T12:23:11.760" v="233" actId="47"/>
        <pc:sldMkLst>
          <pc:docMk/>
          <pc:sldMk cId="2119420614" sldId="455"/>
        </pc:sldMkLst>
      </pc:sldChg>
      <pc:sldChg chg="modSp del mod chgLayout">
        <pc:chgData name="Brooke Lang" userId="42b19b6615fcc491" providerId="LiveId" clId="{5F69F67C-CBE2-45B6-8E85-4F1C6DDF04F1}" dt="2025-02-12T12:23:11.760" v="233" actId="47"/>
        <pc:sldMkLst>
          <pc:docMk/>
          <pc:sldMk cId="1811012812" sldId="457"/>
        </pc:sldMkLst>
      </pc:sldChg>
      <pc:sldChg chg="modSp mod">
        <pc:chgData name="Brooke Lang" userId="42b19b6615fcc491" providerId="LiveId" clId="{5F69F67C-CBE2-45B6-8E85-4F1C6DDF04F1}" dt="2025-02-11T20:49:53.760" v="215" actId="20577"/>
        <pc:sldMkLst>
          <pc:docMk/>
          <pc:sldMk cId="3657724107" sldId="505"/>
        </pc:sldMkLst>
        <pc:spChg chg="mod">
          <ac:chgData name="Brooke Lang" userId="42b19b6615fcc491" providerId="LiveId" clId="{5F69F67C-CBE2-45B6-8E85-4F1C6DDF04F1}" dt="2025-02-11T20:49:53.760" v="215" actId="20577"/>
          <ac:spMkLst>
            <pc:docMk/>
            <pc:sldMk cId="3657724107" sldId="505"/>
            <ac:spMk id="3" creationId="{BBEBDC73-7752-494F-9BAD-7CF644728A75}"/>
          </ac:spMkLst>
        </pc:spChg>
      </pc:sldChg>
      <pc:sldChg chg="add del">
        <pc:chgData name="Brooke Lang" userId="42b19b6615fcc491" providerId="LiveId" clId="{5F69F67C-CBE2-45B6-8E85-4F1C6DDF04F1}" dt="2025-02-12T12:23:06.284" v="232" actId="47"/>
        <pc:sldMkLst>
          <pc:docMk/>
          <pc:sldMk cId="4027390961" sldId="985"/>
        </pc:sldMkLst>
      </pc:sldChg>
      <pc:sldChg chg="del">
        <pc:chgData name="Brooke Lang" userId="42b19b6615fcc491" providerId="LiveId" clId="{5F69F67C-CBE2-45B6-8E85-4F1C6DDF04F1}" dt="2025-02-12T12:23:04.283" v="229" actId="47"/>
        <pc:sldMkLst>
          <pc:docMk/>
          <pc:sldMk cId="25588092" sldId="987"/>
        </pc:sldMkLst>
      </pc:sldChg>
      <pc:sldChg chg="del">
        <pc:chgData name="Brooke Lang" userId="42b19b6615fcc491" providerId="LiveId" clId="{5F69F67C-CBE2-45B6-8E85-4F1C6DDF04F1}" dt="2025-02-12T12:23:17.081" v="234" actId="47"/>
        <pc:sldMkLst>
          <pc:docMk/>
          <pc:sldMk cId="3450068900" sldId="996"/>
        </pc:sldMkLst>
      </pc:sldChg>
      <pc:sldChg chg="del">
        <pc:chgData name="Brooke Lang" userId="42b19b6615fcc491" providerId="LiveId" clId="{5F69F67C-CBE2-45B6-8E85-4F1C6DDF04F1}" dt="2025-02-12T12:23:17.081" v="234" actId="47"/>
        <pc:sldMkLst>
          <pc:docMk/>
          <pc:sldMk cId="2641450287" sldId="997"/>
        </pc:sldMkLst>
      </pc:sldChg>
      <pc:sldChg chg="modSp del mod">
        <pc:chgData name="Brooke Lang" userId="42b19b6615fcc491" providerId="LiveId" clId="{5F69F67C-CBE2-45B6-8E85-4F1C6DDF04F1}" dt="2025-02-12T12:23:17.081" v="234" actId="47"/>
        <pc:sldMkLst>
          <pc:docMk/>
          <pc:sldMk cId="2706788372" sldId="999"/>
        </pc:sldMkLst>
      </pc:sldChg>
      <pc:sldChg chg="del">
        <pc:chgData name="Brooke Lang" userId="42b19b6615fcc491" providerId="LiveId" clId="{5F69F67C-CBE2-45B6-8E85-4F1C6DDF04F1}" dt="2025-02-12T12:23:17.081" v="234" actId="47"/>
        <pc:sldMkLst>
          <pc:docMk/>
          <pc:sldMk cId="4226504596" sldId="1000"/>
        </pc:sldMkLst>
      </pc:sldChg>
      <pc:sldChg chg="del">
        <pc:chgData name="Brooke Lang" userId="42b19b6615fcc491" providerId="LiveId" clId="{5F69F67C-CBE2-45B6-8E85-4F1C6DDF04F1}" dt="2025-02-12T12:23:17.081" v="234" actId="47"/>
        <pc:sldMkLst>
          <pc:docMk/>
          <pc:sldMk cId="4132917133" sldId="1001"/>
        </pc:sldMkLst>
      </pc:sldChg>
      <pc:sldChg chg="modSp del mod">
        <pc:chgData name="Brooke Lang" userId="42b19b6615fcc491" providerId="LiveId" clId="{5F69F67C-CBE2-45B6-8E85-4F1C6DDF04F1}" dt="2025-02-12T12:22:55.173" v="228" actId="47"/>
        <pc:sldMkLst>
          <pc:docMk/>
          <pc:sldMk cId="851481148" sldId="1002"/>
        </pc:sldMkLst>
      </pc:sldChg>
      <pc:sldChg chg="modSp del mod">
        <pc:chgData name="Brooke Lang" userId="42b19b6615fcc491" providerId="LiveId" clId="{5F69F67C-CBE2-45B6-8E85-4F1C6DDF04F1}" dt="2025-02-12T12:23:11.760" v="233" actId="47"/>
        <pc:sldMkLst>
          <pc:docMk/>
          <pc:sldMk cId="1134548190" sldId="1003"/>
        </pc:sldMkLst>
      </pc:sldChg>
      <pc:sldChg chg="del">
        <pc:chgData name="Brooke Lang" userId="42b19b6615fcc491" providerId="LiveId" clId="{5F69F67C-CBE2-45B6-8E85-4F1C6DDF04F1}" dt="2025-02-12T12:23:11.760" v="233" actId="47"/>
        <pc:sldMkLst>
          <pc:docMk/>
          <pc:sldMk cId="1604909117" sldId="1004"/>
        </pc:sldMkLst>
      </pc:sldChg>
      <pc:sldChg chg="del">
        <pc:chgData name="Brooke Lang" userId="42b19b6615fcc491" providerId="LiveId" clId="{5F69F67C-CBE2-45B6-8E85-4F1C6DDF04F1}" dt="2025-02-12T12:23:17.081" v="234" actId="47"/>
        <pc:sldMkLst>
          <pc:docMk/>
          <pc:sldMk cId="3174647335" sldId="1005"/>
        </pc:sldMkLst>
      </pc:sldChg>
      <pc:sldChg chg="del">
        <pc:chgData name="Brooke Lang" userId="42b19b6615fcc491" providerId="LiveId" clId="{5F69F67C-CBE2-45B6-8E85-4F1C6DDF04F1}" dt="2025-02-12T12:23:17.081" v="234" actId="47"/>
        <pc:sldMkLst>
          <pc:docMk/>
          <pc:sldMk cId="3546299122" sldId="1006"/>
        </pc:sldMkLst>
      </pc:sldChg>
      <pc:sldChg chg="modSp del mod">
        <pc:chgData name="Brooke Lang" userId="42b19b6615fcc491" providerId="LiveId" clId="{5F69F67C-CBE2-45B6-8E85-4F1C6DDF04F1}" dt="2025-02-12T12:23:11.760" v="233" actId="47"/>
        <pc:sldMkLst>
          <pc:docMk/>
          <pc:sldMk cId="593831140" sldId="1007"/>
        </pc:sldMkLst>
      </pc:sldChg>
      <pc:sldChg chg="modSp add del mod">
        <pc:chgData name="Brooke Lang" userId="42b19b6615fcc491" providerId="LiveId" clId="{5F69F67C-CBE2-45B6-8E85-4F1C6DDF04F1}" dt="2025-02-12T12:23:11.760" v="233" actId="47"/>
        <pc:sldMkLst>
          <pc:docMk/>
          <pc:sldMk cId="2771707202" sldId="1008"/>
        </pc:sldMkLst>
      </pc:sldChg>
      <pc:sldChg chg="new del">
        <pc:chgData name="Brooke Lang" userId="42b19b6615fcc491" providerId="LiveId" clId="{5F69F67C-CBE2-45B6-8E85-4F1C6DDF04F1}" dt="2025-02-12T12:23:04.299" v="230" actId="47"/>
        <pc:sldMkLst>
          <pc:docMk/>
          <pc:sldMk cId="1635013279" sldId="10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D9926-DA38-442F-A716-C37053762899}"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3A7E8-546E-4CE4-9803-4FA4B4A8244E}" type="slidenum">
              <a:rPr lang="en-US" smtClean="0"/>
              <a:t>‹#›</a:t>
            </a:fld>
            <a:endParaRPr lang="en-US"/>
          </a:p>
        </p:txBody>
      </p:sp>
    </p:spTree>
    <p:extLst>
      <p:ext uri="{BB962C8B-B14F-4D97-AF65-F5344CB8AC3E}">
        <p14:creationId xmlns:p14="http://schemas.microsoft.com/office/powerpoint/2010/main" val="227368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FFDA5B-54E2-40BD-A46D-B2E8CB3BFD45}" type="slidenum">
              <a:rPr lang="en-US" smtClean="0"/>
              <a:t>2</a:t>
            </a:fld>
            <a:endParaRPr lang="en-US"/>
          </a:p>
        </p:txBody>
      </p:sp>
    </p:spTree>
    <p:extLst>
      <p:ext uri="{BB962C8B-B14F-4D97-AF65-F5344CB8AC3E}">
        <p14:creationId xmlns:p14="http://schemas.microsoft.com/office/powerpoint/2010/main" val="25891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FFDA5B-54E2-40BD-A46D-B2E8CB3BFD45}" type="slidenum">
              <a:rPr lang="en-US" smtClean="0"/>
              <a:t>3</a:t>
            </a:fld>
            <a:endParaRPr lang="en-US"/>
          </a:p>
        </p:txBody>
      </p:sp>
    </p:spTree>
    <p:extLst>
      <p:ext uri="{BB962C8B-B14F-4D97-AF65-F5344CB8AC3E}">
        <p14:creationId xmlns:p14="http://schemas.microsoft.com/office/powerpoint/2010/main" val="138981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FFDA5B-54E2-40BD-A46D-B2E8CB3BFD45}" type="slidenum">
              <a:rPr lang="en-US" smtClean="0"/>
              <a:t>4</a:t>
            </a:fld>
            <a:endParaRPr lang="en-US"/>
          </a:p>
        </p:txBody>
      </p:sp>
    </p:spTree>
    <p:extLst>
      <p:ext uri="{BB962C8B-B14F-4D97-AF65-F5344CB8AC3E}">
        <p14:creationId xmlns:p14="http://schemas.microsoft.com/office/powerpoint/2010/main" val="72633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6CFFDA5B-54E2-40BD-A46D-B2E8CB3BFD45}" type="slidenum">
              <a:rPr lang="en-US" smtClean="0"/>
              <a:t>5</a:t>
            </a:fld>
            <a:endParaRPr lang="en-US"/>
          </a:p>
        </p:txBody>
      </p:sp>
    </p:spTree>
    <p:extLst>
      <p:ext uri="{BB962C8B-B14F-4D97-AF65-F5344CB8AC3E}">
        <p14:creationId xmlns:p14="http://schemas.microsoft.com/office/powerpoint/2010/main" val="363885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FFDA5B-54E2-40BD-A46D-B2E8CB3BFD45}" type="slidenum">
              <a:rPr lang="en-US" smtClean="0"/>
              <a:t>6</a:t>
            </a:fld>
            <a:endParaRPr lang="en-US"/>
          </a:p>
        </p:txBody>
      </p:sp>
    </p:spTree>
    <p:extLst>
      <p:ext uri="{BB962C8B-B14F-4D97-AF65-F5344CB8AC3E}">
        <p14:creationId xmlns:p14="http://schemas.microsoft.com/office/powerpoint/2010/main" val="67602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Proloquo2Go is an augmentative and alternative communication (AAC) app designed to support individuals who have difficulty speaking, including those with aphasia. Here are some key features and benefits of Proloquo2Go for people with aphasia:</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**Customizable Vocabulary**: The app offers a diverse vocabulary set that can be adjusted to suit the user's specific needs and language proficiency. Users can add, remove, or modify vocabulary items to make communication more personalized and effective.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**Intuitive Interface**: Proloquo2Go provides an intuitive and user-friendly interface, which makes it accessible for individuals with varying levels of technological skills. The app is designed to be easy to navigate, reducing the frustration that can accompany complex communication tasks.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**Symbol and Text-based Communication**: It supports both symbol-based and text-based communication, allowing users to express themselves using symbols, photos, or text, depending on their preferences and abilities.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**Voice Output**: The app includes high-quality, natural-sounding text-to-speech voices, enabling users to have their typed or selected messages spoken aloud. This feature is particularly valuable for individuals with severe speech difficulties.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**Language Support**: Proloquo2Go offers support for multiple languages, making it versatile for users who speak different languages or are multilingual.</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**Self-Expression**: The app can help individuals with aphasia express their thoughts, needs, and emotions more easily, promoting social interaction and participation in daily activities.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7. **Usability Across Devices**: Proloquo2Go can be used on various devices, such as iPads or iPhones, providing flexibility and mobility for users who need to communicate on the go.</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8. **Educational Resources and Support**: The developers provide resources and support to help users and their caregivers make the most out of the app.</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Overall, Proloquo2Go can be a powerful tool for individuals with aphasia, offering them a means to communicate with greater independence and confidence.</a:t>
            </a:r>
          </a:p>
          <a:p>
            <a:endParaRPr lang="en-US" dirty="0"/>
          </a:p>
        </p:txBody>
      </p:sp>
      <p:sp>
        <p:nvSpPr>
          <p:cNvPr id="4" name="Slide Number Placeholder 3"/>
          <p:cNvSpPr>
            <a:spLocks noGrp="1"/>
          </p:cNvSpPr>
          <p:nvPr>
            <p:ph type="sldNum" sz="quarter" idx="5"/>
          </p:nvPr>
        </p:nvSpPr>
        <p:spPr/>
        <p:txBody>
          <a:bodyPr/>
          <a:lstStyle/>
          <a:p>
            <a:fld id="{E6563305-2232-414C-84F7-CB089EDB00D4}" type="slidenum">
              <a:rPr lang="en-US" smtClean="0"/>
              <a:t>8</a:t>
            </a:fld>
            <a:endParaRPr lang="en-US"/>
          </a:p>
        </p:txBody>
      </p:sp>
    </p:spTree>
    <p:extLst>
      <p:ext uri="{BB962C8B-B14F-4D97-AF65-F5344CB8AC3E}">
        <p14:creationId xmlns:p14="http://schemas.microsoft.com/office/powerpoint/2010/main" val="259952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Here’s how Proloquo4Text can be beneficial for people with aphasia:</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**Text-to-Speech**: Users can type their messages, and the app converts the text into speech. This is especially helpful for those who can type but struggle with verbal communication.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**Word Prediction**: The app offers word and sentence prediction, which speeds up communication by suggesting words and phrases based on the user's typing habits.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**Quick Talk**: Users can save frequently used phrases and organize them for easy access. This is beneficial for commonly used expressions or responses.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**Customizable Speech**: Users can select from a variety of voices and adjust the speech rate, volume, and pitch, tailoring it to their preferences or needs.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**Multilingual Support**: The app supports multiple languages, allowing users who are multilingual or prefer to communicate in a language other than English to use the app effectively.</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**Sharing Options**: Proloquo4Text allows users to share their messages via text, email, or social media directly from the app, providing diverse communication channels.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7. **Accessibility Features**: The app is designed with accessibility in mind, offering features like large buttons, adjustable text size, and compatibility with accessibility settings on the device.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By leveraging these features, individuals with aphasia can express themselves more independently and engage in conversations with those around them, thereby improving their quality of life and social interactions.</a:t>
            </a:r>
          </a:p>
          <a:p>
            <a:endParaRPr lang="en-US" dirty="0"/>
          </a:p>
        </p:txBody>
      </p:sp>
      <p:sp>
        <p:nvSpPr>
          <p:cNvPr id="4" name="Slide Number Placeholder 3"/>
          <p:cNvSpPr>
            <a:spLocks noGrp="1"/>
          </p:cNvSpPr>
          <p:nvPr>
            <p:ph type="sldNum" sz="quarter" idx="5"/>
          </p:nvPr>
        </p:nvSpPr>
        <p:spPr/>
        <p:txBody>
          <a:bodyPr/>
          <a:lstStyle/>
          <a:p>
            <a:fld id="{E6563305-2232-414C-84F7-CB089EDB00D4}" type="slidenum">
              <a:rPr lang="en-US" smtClean="0"/>
              <a:t>10</a:t>
            </a:fld>
            <a:endParaRPr lang="en-US"/>
          </a:p>
        </p:txBody>
      </p:sp>
    </p:spTree>
    <p:extLst>
      <p:ext uri="{BB962C8B-B14F-4D97-AF65-F5344CB8AC3E}">
        <p14:creationId xmlns:p14="http://schemas.microsoft.com/office/powerpoint/2010/main" val="140445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4043B0-567E-4EE0-A70B-220FE1125AE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327407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043B0-567E-4EE0-A70B-220FE1125AE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93453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74043B0-567E-4EE0-A70B-220FE1125AE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309214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74043B0-567E-4EE0-A70B-220FE1125AE4}"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409743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043B0-567E-4EE0-A70B-220FE1125AE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105639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043B0-567E-4EE0-A70B-220FE1125AE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218677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043B0-567E-4EE0-A70B-220FE1125AE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155226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043B0-567E-4EE0-A70B-220FE1125AE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323565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043B0-567E-4EE0-A70B-220FE1125AE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37745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4043B0-567E-4EE0-A70B-220FE1125AE4}"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368393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4043B0-567E-4EE0-A70B-220FE1125AE4}"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5589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043B0-567E-4EE0-A70B-220FE1125AE4}"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215379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043B0-567E-4EE0-A70B-220FE1125AE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156591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74043B0-567E-4EE0-A70B-220FE1125AE4}" type="datetimeFigureOut">
              <a:rPr lang="en-US" smtClean="0"/>
              <a:t>2/11/2025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E158B5C7-7FBF-4D52-A783-37CA79498BAB}" type="slidenum">
              <a:rPr lang="en-US" smtClean="0"/>
              <a:t>‹#›</a:t>
            </a:fld>
            <a:endParaRPr lang="en-US"/>
          </a:p>
        </p:txBody>
      </p:sp>
    </p:spTree>
    <p:extLst>
      <p:ext uri="{BB962C8B-B14F-4D97-AF65-F5344CB8AC3E}">
        <p14:creationId xmlns:p14="http://schemas.microsoft.com/office/powerpoint/2010/main" val="128973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74043B0-567E-4EE0-A70B-220FE1125AE4}" type="datetimeFigureOut">
              <a:rPr lang="en-US" smtClean="0"/>
              <a:t>2/11/2025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E158B5C7-7FBF-4D52-A783-37CA79498BAB}" type="slidenum">
              <a:rPr lang="en-US" smtClean="0"/>
              <a:t>‹#›</a:t>
            </a:fld>
            <a:endParaRPr lang="en-US"/>
          </a:p>
        </p:txBody>
      </p:sp>
    </p:spTree>
    <p:extLst>
      <p:ext uri="{BB962C8B-B14F-4D97-AF65-F5344CB8AC3E}">
        <p14:creationId xmlns:p14="http://schemas.microsoft.com/office/powerpoint/2010/main" val="9816133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fbE-gM-A0-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D9B7-662F-DEC0-5845-099885355770}"/>
              </a:ext>
            </a:extLst>
          </p:cNvPr>
          <p:cNvSpPr>
            <a:spLocks noGrp="1"/>
          </p:cNvSpPr>
          <p:nvPr>
            <p:ph type="ctrTitle"/>
          </p:nvPr>
        </p:nvSpPr>
        <p:spPr/>
        <p:txBody>
          <a:bodyPr/>
          <a:lstStyle/>
          <a:p>
            <a:pPr algn="ctr"/>
            <a:r>
              <a:rPr lang="en-US" dirty="0"/>
              <a:t>AAC: Augmentative and Alternative Communication </a:t>
            </a:r>
          </a:p>
        </p:txBody>
      </p:sp>
    </p:spTree>
    <p:extLst>
      <p:ext uri="{BB962C8B-B14F-4D97-AF65-F5344CB8AC3E}">
        <p14:creationId xmlns:p14="http://schemas.microsoft.com/office/powerpoint/2010/main" val="59106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9E22-187F-8485-4079-CA6E39C18F71}"/>
              </a:ext>
            </a:extLst>
          </p:cNvPr>
          <p:cNvSpPr>
            <a:spLocks noGrp="1"/>
          </p:cNvSpPr>
          <p:nvPr>
            <p:ph type="title"/>
          </p:nvPr>
        </p:nvSpPr>
        <p:spPr>
          <a:xfrm>
            <a:off x="810000" y="613442"/>
            <a:ext cx="10571998" cy="970450"/>
          </a:xfrm>
        </p:spPr>
        <p:txBody>
          <a:bodyPr>
            <a:normAutofit fontScale="90000"/>
          </a:bodyPr>
          <a:lstStyle/>
          <a:p>
            <a:pPr algn="ctr"/>
            <a:r>
              <a:rPr lang="en-US" dirty="0"/>
              <a:t>Proloquo4Text AAC</a:t>
            </a:r>
            <a:br>
              <a:rPr lang="en-US" dirty="0"/>
            </a:br>
            <a:r>
              <a:rPr lang="en-US" b="0" dirty="0"/>
              <a:t>Text-to-speech communication</a:t>
            </a:r>
            <a:endParaRPr lang="en-US" dirty="0"/>
          </a:p>
        </p:txBody>
      </p:sp>
      <p:pic>
        <p:nvPicPr>
          <p:cNvPr id="4" name="Content Placeholder 3">
            <a:extLst>
              <a:ext uri="{FF2B5EF4-FFF2-40B4-BE49-F238E27FC236}">
                <a16:creationId xmlns:a16="http://schemas.microsoft.com/office/drawing/2014/main" id="{74BF7AA7-176A-9515-0A67-DEAB886F50A0}"/>
              </a:ext>
            </a:extLst>
          </p:cNvPr>
          <p:cNvPicPr>
            <a:picLocks noGrp="1" noChangeAspect="1"/>
          </p:cNvPicPr>
          <p:nvPr>
            <p:ph idx="1"/>
          </p:nvPr>
        </p:nvPicPr>
        <p:blipFill>
          <a:blip r:embed="rId3"/>
          <a:stretch>
            <a:fillRect/>
          </a:stretch>
        </p:blipFill>
        <p:spPr>
          <a:xfrm>
            <a:off x="10428748" y="161492"/>
            <a:ext cx="1422400" cy="1422400"/>
          </a:xfrm>
        </p:spPr>
      </p:pic>
      <p:sp>
        <p:nvSpPr>
          <p:cNvPr id="7" name="Content Placeholder 2">
            <a:extLst>
              <a:ext uri="{FF2B5EF4-FFF2-40B4-BE49-F238E27FC236}">
                <a16:creationId xmlns:a16="http://schemas.microsoft.com/office/drawing/2014/main" id="{54FFB430-5FC0-EFB5-422A-AEBDB66A3F4A}"/>
              </a:ext>
            </a:extLst>
          </p:cNvPr>
          <p:cNvSpPr txBox="1">
            <a:spLocks/>
          </p:cNvSpPr>
          <p:nvPr/>
        </p:nvSpPr>
        <p:spPr>
          <a:xfrm>
            <a:off x="818712" y="2222287"/>
            <a:ext cx="10554574"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US" dirty="0"/>
          </a:p>
        </p:txBody>
      </p:sp>
      <p:sp>
        <p:nvSpPr>
          <p:cNvPr id="8" name="Content Placeholder 2">
            <a:extLst>
              <a:ext uri="{FF2B5EF4-FFF2-40B4-BE49-F238E27FC236}">
                <a16:creationId xmlns:a16="http://schemas.microsoft.com/office/drawing/2014/main" id="{9861FA69-A3DC-6D60-2A0C-EB7C2DA113B1}"/>
              </a:ext>
            </a:extLst>
          </p:cNvPr>
          <p:cNvSpPr txBox="1">
            <a:spLocks/>
          </p:cNvSpPr>
          <p:nvPr/>
        </p:nvSpPr>
        <p:spPr>
          <a:xfrm>
            <a:off x="211775" y="2636322"/>
            <a:ext cx="11768447" cy="4558949"/>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b="1" dirty="0">
                <a:solidFill>
                  <a:srgbClr val="FF0000"/>
                </a:solidFill>
              </a:rPr>
              <a:t>Text-to-Speech: </a:t>
            </a:r>
            <a:r>
              <a:rPr lang="en-US" dirty="0"/>
              <a:t>This is especially helpful for those who </a:t>
            </a:r>
            <a:r>
              <a:rPr lang="en-US" b="1" dirty="0"/>
              <a:t>can type </a:t>
            </a:r>
            <a:r>
              <a:rPr lang="en-US" dirty="0"/>
              <a:t>but </a:t>
            </a:r>
            <a:r>
              <a:rPr lang="en-US" b="1" dirty="0"/>
              <a:t>struggle with verbal communication.</a:t>
            </a:r>
          </a:p>
          <a:p>
            <a:r>
              <a:rPr lang="en-US" b="1" dirty="0">
                <a:solidFill>
                  <a:srgbClr val="FF0000"/>
                </a:solidFill>
              </a:rPr>
              <a:t>Word Prediction: </a:t>
            </a:r>
            <a:r>
              <a:rPr lang="en-US" dirty="0"/>
              <a:t>Word and sentence prediction, which speeds up communication by suggesting words and phrases based on the user's typing habits.</a:t>
            </a:r>
          </a:p>
          <a:p>
            <a:r>
              <a:rPr lang="en-US" dirty="0"/>
              <a:t>Quick Talk</a:t>
            </a:r>
          </a:p>
          <a:p>
            <a:r>
              <a:rPr lang="en-US" b="1" dirty="0">
                <a:solidFill>
                  <a:srgbClr val="FF0000"/>
                </a:solidFill>
              </a:rPr>
              <a:t>Customizable Speech: </a:t>
            </a:r>
            <a:r>
              <a:rPr lang="en-US" dirty="0"/>
              <a:t>Users can select from a variety of voices and adjust the speech rate, volume, and pitch, tailoring it to their preferences or needs.</a:t>
            </a:r>
          </a:p>
          <a:p>
            <a:r>
              <a:rPr lang="en-US" b="1" dirty="0">
                <a:solidFill>
                  <a:srgbClr val="FF0000"/>
                </a:solidFill>
              </a:rPr>
              <a:t>Multilingual</a:t>
            </a:r>
            <a:r>
              <a:rPr lang="en-US" dirty="0"/>
              <a:t> Support</a:t>
            </a:r>
          </a:p>
          <a:p>
            <a:r>
              <a:rPr lang="en-US" b="1" dirty="0">
                <a:solidFill>
                  <a:srgbClr val="FF0000"/>
                </a:solidFill>
              </a:rPr>
              <a:t>Sharing Options: </a:t>
            </a:r>
            <a:r>
              <a:rPr lang="en-US" dirty="0"/>
              <a:t>Proloquo4Text allows users to share their messages via text, email, or social media directly from the app, providing diverse communication channels.</a:t>
            </a:r>
          </a:p>
          <a:p>
            <a:r>
              <a:rPr lang="en-US" b="1" dirty="0">
                <a:solidFill>
                  <a:srgbClr val="FF0000"/>
                </a:solidFill>
              </a:rPr>
              <a:t>Accessibility Features: </a:t>
            </a:r>
            <a:r>
              <a:rPr lang="en-US" dirty="0"/>
              <a:t>offering features like large buttons, adjustable text size, and compatibility with accessibility settings on the device.</a:t>
            </a:r>
          </a:p>
          <a:p>
            <a:r>
              <a:rPr lang="en-US" b="1" dirty="0">
                <a:solidFill>
                  <a:srgbClr val="FF0000"/>
                </a:solidFill>
              </a:rPr>
              <a:t>COST </a:t>
            </a:r>
            <a:r>
              <a:rPr lang="en-US" b="1" dirty="0">
                <a:solidFill>
                  <a:srgbClr val="FF0000"/>
                </a:solidFill>
                <a:sym typeface="Wingdings" panose="05000000000000000000" pitchFamily="2" charset="2"/>
              </a:rPr>
              <a:t> </a:t>
            </a:r>
            <a:r>
              <a:rPr lang="en-US" b="1" dirty="0"/>
              <a:t>$119.99</a:t>
            </a:r>
          </a:p>
          <a:p>
            <a:endParaRPr lang="en-US" dirty="0"/>
          </a:p>
          <a:p>
            <a:endParaRPr lang="en-US" dirty="0"/>
          </a:p>
          <a:p>
            <a:endParaRPr lang="en-US" dirty="0"/>
          </a:p>
        </p:txBody>
      </p:sp>
    </p:spTree>
    <p:extLst>
      <p:ext uri="{BB962C8B-B14F-4D97-AF65-F5344CB8AC3E}">
        <p14:creationId xmlns:p14="http://schemas.microsoft.com/office/powerpoint/2010/main" val="155530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3225B9-6819-64EE-6335-6C1B2856654E}"/>
              </a:ext>
            </a:extLst>
          </p:cNvPr>
          <p:cNvSpPr>
            <a:spLocks noGrp="1"/>
          </p:cNvSpPr>
          <p:nvPr>
            <p:ph idx="1"/>
          </p:nvPr>
        </p:nvSpPr>
        <p:spPr/>
        <p:txBody>
          <a:bodyPr/>
          <a:lstStyle/>
          <a:p>
            <a:r>
              <a:rPr lang="en-US" dirty="0"/>
              <a:t>https://youtu.be/1TaUEIJgBU0?si=Eln-RME39z6E-vE8</a:t>
            </a:r>
          </a:p>
        </p:txBody>
      </p:sp>
      <p:sp>
        <p:nvSpPr>
          <p:cNvPr id="4" name="Title 1">
            <a:extLst>
              <a:ext uri="{FF2B5EF4-FFF2-40B4-BE49-F238E27FC236}">
                <a16:creationId xmlns:a16="http://schemas.microsoft.com/office/drawing/2014/main" id="{4C334AF6-3CCC-88C8-C0FE-121047569C5B}"/>
              </a:ext>
            </a:extLst>
          </p:cNvPr>
          <p:cNvSpPr txBox="1">
            <a:spLocks/>
          </p:cNvSpPr>
          <p:nvPr/>
        </p:nvSpPr>
        <p:spPr>
          <a:xfrm>
            <a:off x="810000" y="613442"/>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Proloquo4Text AAC</a:t>
            </a:r>
            <a:br>
              <a:rPr lang="en-US"/>
            </a:br>
            <a:r>
              <a:rPr lang="en-US" b="0"/>
              <a:t>Text-to-speech communication</a:t>
            </a:r>
            <a:endParaRPr lang="en-US" dirty="0"/>
          </a:p>
        </p:txBody>
      </p:sp>
      <p:pic>
        <p:nvPicPr>
          <p:cNvPr id="5" name="Content Placeholder 3">
            <a:extLst>
              <a:ext uri="{FF2B5EF4-FFF2-40B4-BE49-F238E27FC236}">
                <a16:creationId xmlns:a16="http://schemas.microsoft.com/office/drawing/2014/main" id="{C095C837-01CE-EF7E-F64C-57B8C9DF70D4}"/>
              </a:ext>
            </a:extLst>
          </p:cNvPr>
          <p:cNvPicPr>
            <a:picLocks noChangeAspect="1"/>
          </p:cNvPicPr>
          <p:nvPr/>
        </p:nvPicPr>
        <p:blipFill>
          <a:blip r:embed="rId2"/>
          <a:stretch>
            <a:fillRect/>
          </a:stretch>
        </p:blipFill>
        <p:spPr>
          <a:xfrm>
            <a:off x="10428748" y="161492"/>
            <a:ext cx="1422400" cy="1422400"/>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402739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D9A8-1202-3BED-7A19-A294FCF64BF7}"/>
              </a:ext>
            </a:extLst>
          </p:cNvPr>
          <p:cNvSpPr>
            <a:spLocks noGrp="1"/>
          </p:cNvSpPr>
          <p:nvPr>
            <p:ph type="title"/>
          </p:nvPr>
        </p:nvSpPr>
        <p:spPr/>
        <p:txBody>
          <a:bodyPr/>
          <a:lstStyle/>
          <a:p>
            <a:pPr algn="ctr"/>
            <a:r>
              <a:rPr lang="en-US" dirty="0" err="1"/>
              <a:t>TouchChat</a:t>
            </a:r>
            <a:endParaRPr lang="en-US" dirty="0"/>
          </a:p>
        </p:txBody>
      </p:sp>
      <p:sp>
        <p:nvSpPr>
          <p:cNvPr id="3" name="Content Placeholder 2">
            <a:extLst>
              <a:ext uri="{FF2B5EF4-FFF2-40B4-BE49-F238E27FC236}">
                <a16:creationId xmlns:a16="http://schemas.microsoft.com/office/drawing/2014/main" id="{E1BE397B-A724-57B2-66C1-5045C882CB6D}"/>
              </a:ext>
            </a:extLst>
          </p:cNvPr>
          <p:cNvSpPr>
            <a:spLocks noGrp="1"/>
          </p:cNvSpPr>
          <p:nvPr>
            <p:ph idx="1"/>
          </p:nvPr>
        </p:nvSpPr>
        <p:spPr>
          <a:xfrm>
            <a:off x="818712" y="2523501"/>
            <a:ext cx="10554574" cy="3636511"/>
          </a:xfrm>
        </p:spPr>
        <p:txBody>
          <a:bodyPr>
            <a:noAutofit/>
          </a:bodyPr>
          <a:lstStyle/>
          <a:p>
            <a:pPr algn="l">
              <a:lnSpc>
                <a:spcPts val="2040"/>
              </a:lnSpc>
            </a:pPr>
            <a:r>
              <a:rPr lang="en-US" b="0" i="0" dirty="0" err="1">
                <a:effectLst/>
                <a:latin typeface="+mj-lt"/>
              </a:rPr>
              <a:t>TouchChat</a:t>
            </a:r>
            <a:r>
              <a:rPr lang="en-US" b="0" i="0" dirty="0">
                <a:effectLst/>
                <a:latin typeface="+mj-lt"/>
              </a:rPr>
              <a:t> is a full-featured communication solution for individuals who have difficulty using their voice/speaking.</a:t>
            </a:r>
            <a:endParaRPr lang="en-US" dirty="0">
              <a:latin typeface="+mj-lt"/>
            </a:endParaRPr>
          </a:p>
          <a:p>
            <a:pPr algn="l">
              <a:lnSpc>
                <a:spcPts val="2040"/>
              </a:lnSpc>
            </a:pPr>
            <a:r>
              <a:rPr lang="en-US" b="0" i="0" dirty="0">
                <a:effectLst/>
                <a:latin typeface="+mj-lt"/>
              </a:rPr>
              <a:t>Available in </a:t>
            </a:r>
            <a:r>
              <a:rPr lang="en-US" dirty="0">
                <a:latin typeface="+mj-lt"/>
              </a:rPr>
              <a:t>French, Spanish, Mandarin and English</a:t>
            </a:r>
          </a:p>
          <a:p>
            <a:pPr algn="l">
              <a:lnSpc>
                <a:spcPts val="2040"/>
              </a:lnSpc>
            </a:pPr>
            <a:r>
              <a:rPr lang="en-US" b="0" i="0" dirty="0">
                <a:effectLst/>
                <a:latin typeface="+mj-lt"/>
              </a:rPr>
              <a:t> </a:t>
            </a:r>
            <a:r>
              <a:rPr lang="en-US" dirty="0">
                <a:latin typeface="+mj-lt"/>
              </a:rPr>
              <a:t>U</a:t>
            </a:r>
            <a:r>
              <a:rPr lang="en-US" b="0" i="0" dirty="0">
                <a:effectLst/>
                <a:latin typeface="+mj-lt"/>
              </a:rPr>
              <a:t>niversal app supporting iPhone®, iPod®, and iPad®.</a:t>
            </a:r>
          </a:p>
          <a:p>
            <a:pPr algn="l">
              <a:lnSpc>
                <a:spcPts val="2040"/>
              </a:lnSpc>
            </a:pPr>
            <a:r>
              <a:rPr lang="en-US" b="0" i="0" dirty="0">
                <a:effectLst/>
                <a:latin typeface="+mj-lt"/>
              </a:rPr>
              <a:t>Words, phrases and messages are spoken with a built-in voice synthesizer or by playing recorded message</a:t>
            </a:r>
          </a:p>
          <a:p>
            <a:pPr algn="l">
              <a:lnSpc>
                <a:spcPts val="2040"/>
              </a:lnSpc>
            </a:pPr>
            <a:r>
              <a:rPr lang="en-US" b="0" i="0" dirty="0">
                <a:effectLst/>
                <a:latin typeface="+mj-lt"/>
              </a:rPr>
              <a:t>Gives an individual the ability to navigate through page sets and speak messages. Page sets are linked pages, each of which is divided into a number of buttons. The buttons are programmed to have specific actions, such as speaking a message, navigating to a different page, changing the volume or clearing the display.</a:t>
            </a:r>
          </a:p>
          <a:p>
            <a:pPr algn="l">
              <a:lnSpc>
                <a:spcPts val="2040"/>
              </a:lnSpc>
            </a:pPr>
            <a:r>
              <a:rPr lang="en-US" b="1" dirty="0">
                <a:solidFill>
                  <a:srgbClr val="FF0000"/>
                </a:solidFill>
                <a:latin typeface="+mj-lt"/>
              </a:rPr>
              <a:t>Cost </a:t>
            </a:r>
            <a:r>
              <a:rPr lang="en-US" b="1" dirty="0">
                <a:solidFill>
                  <a:srgbClr val="FF0000"/>
                </a:solidFill>
                <a:latin typeface="+mj-lt"/>
                <a:sym typeface="Wingdings" panose="05000000000000000000" pitchFamily="2" charset="2"/>
              </a:rPr>
              <a:t> </a:t>
            </a:r>
            <a:r>
              <a:rPr lang="en-US" dirty="0">
                <a:latin typeface="+mj-lt"/>
                <a:sym typeface="Wingdings" panose="05000000000000000000" pitchFamily="2" charset="2"/>
              </a:rPr>
              <a:t>$299.99</a:t>
            </a:r>
          </a:p>
          <a:p>
            <a:pPr algn="l">
              <a:lnSpc>
                <a:spcPts val="2040"/>
              </a:lnSpc>
            </a:pPr>
            <a:r>
              <a:rPr lang="en-US" dirty="0" err="1">
                <a:hlinkClick r:id="rId2"/>
              </a:rPr>
              <a:t>Overivew</a:t>
            </a:r>
            <a:r>
              <a:rPr lang="en-US" dirty="0">
                <a:hlinkClick r:id="rId2"/>
              </a:rPr>
              <a:t> of </a:t>
            </a:r>
            <a:r>
              <a:rPr lang="en-US" dirty="0" err="1">
                <a:hlinkClick r:id="rId2"/>
              </a:rPr>
              <a:t>TouchChat</a:t>
            </a:r>
            <a:r>
              <a:rPr lang="en-US" dirty="0">
                <a:hlinkClick r:id="rId2"/>
              </a:rPr>
              <a:t> HD with </a:t>
            </a:r>
            <a:r>
              <a:rPr lang="en-US" dirty="0" err="1">
                <a:hlinkClick r:id="rId2"/>
              </a:rPr>
              <a:t>Wordpower</a:t>
            </a:r>
            <a:endParaRPr lang="en-US" b="0" i="0" dirty="0">
              <a:effectLst/>
              <a:latin typeface="+mj-lt"/>
            </a:endParaRPr>
          </a:p>
          <a:p>
            <a:pPr algn="l">
              <a:lnSpc>
                <a:spcPts val="2040"/>
              </a:lnSpc>
            </a:pPr>
            <a:endParaRPr lang="en-US" sz="1200" b="0" i="0" dirty="0">
              <a:effectLst/>
              <a:latin typeface="+mj-lt"/>
            </a:endParaRPr>
          </a:p>
        </p:txBody>
      </p:sp>
      <p:pic>
        <p:nvPicPr>
          <p:cNvPr id="5" name="Picture 4" descr="A logo of a touch chat&#10;&#10;Description automatically generated">
            <a:extLst>
              <a:ext uri="{FF2B5EF4-FFF2-40B4-BE49-F238E27FC236}">
                <a16:creationId xmlns:a16="http://schemas.microsoft.com/office/drawing/2014/main" id="{AAC22A79-138B-9012-A951-EB0F90C5B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766" y="237202"/>
            <a:ext cx="1638300" cy="1524000"/>
          </a:xfrm>
          <a:prstGeom prst="rect">
            <a:avLst/>
          </a:prstGeom>
        </p:spPr>
      </p:pic>
    </p:spTree>
    <p:extLst>
      <p:ext uri="{BB962C8B-B14F-4D97-AF65-F5344CB8AC3E}">
        <p14:creationId xmlns:p14="http://schemas.microsoft.com/office/powerpoint/2010/main" val="374283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920D9912-2940-86A7-597D-B70AE7F0C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06978" cy="6858000"/>
          </a:xfrm>
          <a:prstGeom prst="rect">
            <a:avLst/>
          </a:prstGeom>
        </p:spPr>
      </p:pic>
      <p:pic>
        <p:nvPicPr>
          <p:cNvPr id="5" name="Picture 4" descr="A chart with different symbols&#10;&#10;Description automatically generated with medium confidence">
            <a:extLst>
              <a:ext uri="{FF2B5EF4-FFF2-40B4-BE49-F238E27FC236}">
                <a16:creationId xmlns:a16="http://schemas.microsoft.com/office/drawing/2014/main" id="{F2E1FADF-B1FB-EEAE-54DE-5817B455E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792" y="0"/>
            <a:ext cx="3450703" cy="6858000"/>
          </a:xfrm>
          <a:prstGeom prst="rect">
            <a:avLst/>
          </a:prstGeom>
        </p:spPr>
      </p:pic>
      <p:pic>
        <p:nvPicPr>
          <p:cNvPr id="9" name="Picture 8" descr="A screenshot of a phone&#10;&#10;Description automatically generated">
            <a:extLst>
              <a:ext uri="{FF2B5EF4-FFF2-40B4-BE49-F238E27FC236}">
                <a16:creationId xmlns:a16="http://schemas.microsoft.com/office/drawing/2014/main" id="{19AAEAB4-CE6E-608A-7B75-3EDF70963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1310" y="0"/>
            <a:ext cx="3160690" cy="6858000"/>
          </a:xfrm>
          <a:prstGeom prst="rect">
            <a:avLst/>
          </a:prstGeom>
        </p:spPr>
      </p:pic>
    </p:spTree>
    <p:extLst>
      <p:ext uri="{BB962C8B-B14F-4D97-AF65-F5344CB8AC3E}">
        <p14:creationId xmlns:p14="http://schemas.microsoft.com/office/powerpoint/2010/main" val="387831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F606B-3FDC-94A4-2DFC-ED7FBF75D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6BE37-E4AE-1243-4E3C-798FAD97E804}"/>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263C52B4-FA55-5442-71D9-798B86E6B411}"/>
              </a:ext>
            </a:extLst>
          </p:cNvPr>
          <p:cNvSpPr>
            <a:spLocks noGrp="1"/>
          </p:cNvSpPr>
          <p:nvPr>
            <p:ph idx="1"/>
          </p:nvPr>
        </p:nvSpPr>
        <p:spPr/>
        <p:txBody>
          <a:bodyPr>
            <a:normAutofit/>
          </a:bodyPr>
          <a:lstStyle/>
          <a:p>
            <a:r>
              <a:rPr lang="en-US" sz="2400" dirty="0"/>
              <a:t>See you next time – </a:t>
            </a:r>
            <a:r>
              <a:rPr lang="en-US" sz="2400" b="1" u="sng" dirty="0">
                <a:solidFill>
                  <a:srgbClr val="FF0000"/>
                </a:solidFill>
              </a:rPr>
              <a:t>Tuesday, March 11</a:t>
            </a:r>
            <a:r>
              <a:rPr lang="en-US" sz="2400" b="1" u="sng" baseline="30000" dirty="0">
                <a:solidFill>
                  <a:srgbClr val="FF0000"/>
                </a:solidFill>
              </a:rPr>
              <a:t>th</a:t>
            </a:r>
            <a:r>
              <a:rPr lang="en-US" sz="2400" b="1" u="sng" dirty="0">
                <a:solidFill>
                  <a:srgbClr val="FF0000"/>
                </a:solidFill>
              </a:rPr>
              <a:t> @4:00pm EST</a:t>
            </a:r>
            <a:r>
              <a:rPr lang="en-US" sz="2400" dirty="0"/>
              <a:t>.</a:t>
            </a:r>
          </a:p>
        </p:txBody>
      </p:sp>
      <p:pic>
        <p:nvPicPr>
          <p:cNvPr id="1026" name="Picture 2" descr="Download Question Mark, Question, Response. Royalty-Free Stock Illustration  Image - Pixabay">
            <a:extLst>
              <a:ext uri="{FF2B5EF4-FFF2-40B4-BE49-F238E27FC236}">
                <a16:creationId xmlns:a16="http://schemas.microsoft.com/office/drawing/2014/main" id="{3B692248-EBA8-1AB1-5F4A-5DD8EBBB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310" y="404054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4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D963-1EA3-4153-8975-42C0D36C64FA}"/>
              </a:ext>
            </a:extLst>
          </p:cNvPr>
          <p:cNvSpPr>
            <a:spLocks noGrp="1"/>
          </p:cNvSpPr>
          <p:nvPr>
            <p:ph type="title"/>
          </p:nvPr>
        </p:nvSpPr>
        <p:spPr/>
        <p:txBody>
          <a:bodyPr/>
          <a:lstStyle/>
          <a:p>
            <a:pPr algn="ctr"/>
            <a:r>
              <a:rPr lang="en-US" dirty="0"/>
              <a:t>What is AAC?</a:t>
            </a:r>
          </a:p>
        </p:txBody>
      </p:sp>
      <p:sp>
        <p:nvSpPr>
          <p:cNvPr id="3" name="Content Placeholder 2">
            <a:extLst>
              <a:ext uri="{FF2B5EF4-FFF2-40B4-BE49-F238E27FC236}">
                <a16:creationId xmlns:a16="http://schemas.microsoft.com/office/drawing/2014/main" id="{BBEBDC73-7752-494F-9BAD-7CF644728A75}"/>
              </a:ext>
            </a:extLst>
          </p:cNvPr>
          <p:cNvSpPr>
            <a:spLocks noGrp="1"/>
          </p:cNvSpPr>
          <p:nvPr>
            <p:ph idx="1"/>
          </p:nvPr>
        </p:nvSpPr>
        <p:spPr>
          <a:xfrm>
            <a:off x="188063" y="2307348"/>
            <a:ext cx="10554574" cy="3636511"/>
          </a:xfrm>
        </p:spPr>
        <p:txBody>
          <a:bodyPr>
            <a:normAutofit/>
          </a:bodyPr>
          <a:lstStyle/>
          <a:p>
            <a:r>
              <a:rPr lang="en-US" sz="2400" dirty="0"/>
              <a:t>Strategies, techniques, or devices intended to </a:t>
            </a:r>
            <a:r>
              <a:rPr lang="en-US" sz="2400" b="1" dirty="0">
                <a:solidFill>
                  <a:srgbClr val="FF0000"/>
                </a:solidFill>
              </a:rPr>
              <a:t>supplement or replace </a:t>
            </a:r>
            <a:r>
              <a:rPr lang="en-US" sz="2400" dirty="0"/>
              <a:t>insufficient or ineffective communication skills</a:t>
            </a:r>
          </a:p>
          <a:p>
            <a:r>
              <a:rPr lang="en-US" sz="2400" b="1" dirty="0">
                <a:solidFill>
                  <a:srgbClr val="FF0000"/>
                </a:solidFill>
              </a:rPr>
              <a:t>Augmentative</a:t>
            </a:r>
            <a:r>
              <a:rPr lang="en-US" sz="2400" dirty="0"/>
              <a:t> – add to someone’s speech</a:t>
            </a:r>
          </a:p>
          <a:p>
            <a:r>
              <a:rPr lang="en-US" sz="2400" b="1" dirty="0">
                <a:solidFill>
                  <a:srgbClr val="FF0000"/>
                </a:solidFill>
              </a:rPr>
              <a:t>Alternative</a:t>
            </a:r>
            <a:r>
              <a:rPr lang="en-US" sz="2400" dirty="0"/>
              <a:t> – instead of speech</a:t>
            </a:r>
          </a:p>
          <a:p>
            <a:r>
              <a:rPr lang="en-US" sz="2400" dirty="0"/>
              <a:t>Comprehensive collection of communication strategies that provide external support for people who cannot understand or generate messages on their own (Garret &amp; Lasker, 2005)</a:t>
            </a:r>
          </a:p>
        </p:txBody>
      </p:sp>
      <p:pic>
        <p:nvPicPr>
          <p:cNvPr id="4" name="Picture 2" descr="October is AAC Awareness Month! | New Horizons Wellness Services | Mental &amp;  Physical Health Therapy Services">
            <a:extLst>
              <a:ext uri="{FF2B5EF4-FFF2-40B4-BE49-F238E27FC236}">
                <a16:creationId xmlns:a16="http://schemas.microsoft.com/office/drawing/2014/main" id="{24AFC388-B532-4696-8EA0-F26F39010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176" y="2283537"/>
            <a:ext cx="2138761" cy="22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2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B5DF-C21D-46DD-861C-5E4CA7E3CA7D}"/>
              </a:ext>
            </a:extLst>
          </p:cNvPr>
          <p:cNvSpPr>
            <a:spLocks noGrp="1"/>
          </p:cNvSpPr>
          <p:nvPr>
            <p:ph type="title"/>
          </p:nvPr>
        </p:nvSpPr>
        <p:spPr/>
        <p:txBody>
          <a:bodyPr/>
          <a:lstStyle/>
          <a:p>
            <a:pPr algn="ctr"/>
            <a:r>
              <a:rPr lang="en-US" sz="4800" dirty="0"/>
              <a:t>What is AAC?</a:t>
            </a:r>
          </a:p>
        </p:txBody>
      </p:sp>
      <p:sp>
        <p:nvSpPr>
          <p:cNvPr id="3" name="Content Placeholder 2">
            <a:extLst>
              <a:ext uri="{FF2B5EF4-FFF2-40B4-BE49-F238E27FC236}">
                <a16:creationId xmlns:a16="http://schemas.microsoft.com/office/drawing/2014/main" id="{16EDC131-A7B3-416D-84F9-0E62B6961847}"/>
              </a:ext>
            </a:extLst>
          </p:cNvPr>
          <p:cNvSpPr>
            <a:spLocks noGrp="1"/>
          </p:cNvSpPr>
          <p:nvPr>
            <p:ph idx="1"/>
          </p:nvPr>
        </p:nvSpPr>
        <p:spPr>
          <a:xfrm>
            <a:off x="810000" y="2434938"/>
            <a:ext cx="10554574" cy="3636511"/>
          </a:xfrm>
        </p:spPr>
        <p:txBody>
          <a:bodyPr>
            <a:normAutofit/>
          </a:bodyPr>
          <a:lstStyle/>
          <a:p>
            <a:r>
              <a:rPr lang="en-US" b="1" dirty="0">
                <a:solidFill>
                  <a:srgbClr val="FF0000"/>
                </a:solidFill>
              </a:rPr>
              <a:t>Unaided</a:t>
            </a:r>
            <a:r>
              <a:rPr lang="en-US" dirty="0"/>
              <a:t> (do not require external tool, require some degree of motor control)</a:t>
            </a:r>
          </a:p>
          <a:p>
            <a:pPr lvl="1"/>
            <a:r>
              <a:rPr lang="en-US" dirty="0"/>
              <a:t>Body language</a:t>
            </a:r>
          </a:p>
          <a:p>
            <a:pPr lvl="1"/>
            <a:r>
              <a:rPr lang="en-US" dirty="0"/>
              <a:t>Facial expressions</a:t>
            </a:r>
          </a:p>
          <a:p>
            <a:pPr lvl="1"/>
            <a:r>
              <a:rPr lang="en-US" dirty="0"/>
              <a:t>Finger spelling</a:t>
            </a:r>
          </a:p>
          <a:p>
            <a:pPr lvl="1"/>
            <a:r>
              <a:rPr lang="en-US" dirty="0"/>
              <a:t>Gestures</a:t>
            </a:r>
          </a:p>
          <a:p>
            <a:pPr lvl="1"/>
            <a:r>
              <a:rPr lang="en-US" dirty="0"/>
              <a:t>Manual signs</a:t>
            </a:r>
          </a:p>
          <a:p>
            <a:pPr lvl="1"/>
            <a:r>
              <a:rPr lang="en-US" dirty="0"/>
              <a:t>Vocalizations</a:t>
            </a:r>
          </a:p>
          <a:p>
            <a:pPr lvl="1"/>
            <a:r>
              <a:rPr lang="en-US" dirty="0"/>
              <a:t>verbalizations</a:t>
            </a:r>
          </a:p>
        </p:txBody>
      </p:sp>
      <p:pic>
        <p:nvPicPr>
          <p:cNvPr id="5" name="Picture 4" descr="A picture containing person, indoor, high&#10;&#10;Description automatically generated">
            <a:extLst>
              <a:ext uri="{FF2B5EF4-FFF2-40B4-BE49-F238E27FC236}">
                <a16:creationId xmlns:a16="http://schemas.microsoft.com/office/drawing/2014/main" id="{EE235BFC-020E-4BF5-9172-E6D168980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492" y="4305565"/>
            <a:ext cx="1578935" cy="2105247"/>
          </a:xfrm>
          <a:prstGeom prst="rect">
            <a:avLst/>
          </a:prstGeom>
        </p:spPr>
      </p:pic>
      <p:pic>
        <p:nvPicPr>
          <p:cNvPr id="7" name="Picture 6">
            <a:extLst>
              <a:ext uri="{FF2B5EF4-FFF2-40B4-BE49-F238E27FC236}">
                <a16:creationId xmlns:a16="http://schemas.microsoft.com/office/drawing/2014/main" id="{D8DFBDDF-E43E-4620-9ABE-EAA376B91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832843" y="4568721"/>
            <a:ext cx="2105247" cy="1578935"/>
          </a:xfrm>
          <a:prstGeom prst="rect">
            <a:avLst/>
          </a:prstGeom>
        </p:spPr>
      </p:pic>
      <p:pic>
        <p:nvPicPr>
          <p:cNvPr id="11" name="Picture 10" descr="A person holding a plate of food&#10;&#10;Description automatically generated with low confidence">
            <a:extLst>
              <a:ext uri="{FF2B5EF4-FFF2-40B4-BE49-F238E27FC236}">
                <a16:creationId xmlns:a16="http://schemas.microsoft.com/office/drawing/2014/main" id="{7CA37F92-AFD5-4587-B458-5B31E007D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057805" y="4522897"/>
            <a:ext cx="2157617" cy="1618213"/>
          </a:xfrm>
          <a:prstGeom prst="rect">
            <a:avLst/>
          </a:prstGeom>
        </p:spPr>
      </p:pic>
      <p:pic>
        <p:nvPicPr>
          <p:cNvPr id="13" name="Picture 12" descr="A child holding a cup of ice cream and smiling at the camera&#10;&#10;Description automatically generated with low confidence">
            <a:extLst>
              <a:ext uri="{FF2B5EF4-FFF2-40B4-BE49-F238E27FC236}">
                <a16:creationId xmlns:a16="http://schemas.microsoft.com/office/drawing/2014/main" id="{597FE19F-A5EF-40EB-99DB-BC68EE7C2D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8933" y="4253195"/>
            <a:ext cx="1618213" cy="2157617"/>
          </a:xfrm>
          <a:prstGeom prst="rect">
            <a:avLst/>
          </a:prstGeom>
        </p:spPr>
      </p:pic>
    </p:spTree>
    <p:extLst>
      <p:ext uri="{BB962C8B-B14F-4D97-AF65-F5344CB8AC3E}">
        <p14:creationId xmlns:p14="http://schemas.microsoft.com/office/powerpoint/2010/main" val="349674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CD68-319E-47EB-BB4E-1B8C66BC30C5}"/>
              </a:ext>
            </a:extLst>
          </p:cNvPr>
          <p:cNvSpPr>
            <a:spLocks noGrp="1"/>
          </p:cNvSpPr>
          <p:nvPr>
            <p:ph type="title"/>
          </p:nvPr>
        </p:nvSpPr>
        <p:spPr/>
        <p:txBody>
          <a:bodyPr/>
          <a:lstStyle/>
          <a:p>
            <a:pPr algn="ctr"/>
            <a:r>
              <a:rPr lang="en-US" sz="4800" dirty="0"/>
              <a:t>What is AAC?</a:t>
            </a:r>
          </a:p>
        </p:txBody>
      </p:sp>
      <p:sp>
        <p:nvSpPr>
          <p:cNvPr id="3" name="Content Placeholder 2">
            <a:extLst>
              <a:ext uri="{FF2B5EF4-FFF2-40B4-BE49-F238E27FC236}">
                <a16:creationId xmlns:a16="http://schemas.microsoft.com/office/drawing/2014/main" id="{5C0CF4DA-E93E-434B-B44A-BBA6683EB683}"/>
              </a:ext>
            </a:extLst>
          </p:cNvPr>
          <p:cNvSpPr>
            <a:spLocks noGrp="1"/>
          </p:cNvSpPr>
          <p:nvPr>
            <p:ph idx="1"/>
          </p:nvPr>
        </p:nvSpPr>
        <p:spPr>
          <a:xfrm>
            <a:off x="448493" y="3221665"/>
            <a:ext cx="12157880" cy="3636335"/>
          </a:xfrm>
        </p:spPr>
        <p:txBody>
          <a:bodyPr>
            <a:noAutofit/>
          </a:bodyPr>
          <a:lstStyle/>
          <a:p>
            <a:r>
              <a:rPr lang="en-US" sz="1400" b="1" dirty="0">
                <a:solidFill>
                  <a:srgbClr val="FF0000"/>
                </a:solidFill>
              </a:rPr>
              <a:t>Aided </a:t>
            </a:r>
            <a:r>
              <a:rPr lang="en-US" sz="1400" dirty="0"/>
              <a:t>(require some form of external tool)</a:t>
            </a:r>
          </a:p>
          <a:p>
            <a:r>
              <a:rPr lang="en-US" sz="1400" b="1" dirty="0">
                <a:solidFill>
                  <a:srgbClr val="FF0000"/>
                </a:solidFill>
              </a:rPr>
              <a:t>Nonelectronic</a:t>
            </a:r>
            <a:r>
              <a:rPr lang="en-US" sz="1400" dirty="0"/>
              <a:t>  (“low tech”)</a:t>
            </a:r>
          </a:p>
          <a:p>
            <a:pPr lvl="1"/>
            <a:r>
              <a:rPr lang="en-US" sz="1400" dirty="0"/>
              <a:t>Communication boards/books</a:t>
            </a:r>
          </a:p>
          <a:p>
            <a:pPr lvl="1"/>
            <a:r>
              <a:rPr lang="en-US" sz="1400" dirty="0"/>
              <a:t>Objects, pictures, photographs</a:t>
            </a:r>
          </a:p>
          <a:p>
            <a:pPr lvl="1"/>
            <a:r>
              <a:rPr lang="en-US" sz="1400" dirty="0"/>
              <a:t>Visual schedules</a:t>
            </a:r>
          </a:p>
          <a:p>
            <a:pPr lvl="1"/>
            <a:r>
              <a:rPr lang="en-US" sz="1400" dirty="0"/>
              <a:t>Writing</a:t>
            </a:r>
          </a:p>
          <a:p>
            <a:r>
              <a:rPr lang="en-US" sz="1400" b="1" dirty="0">
                <a:solidFill>
                  <a:srgbClr val="FF0000"/>
                </a:solidFill>
              </a:rPr>
              <a:t>Electronic forms </a:t>
            </a:r>
            <a:r>
              <a:rPr lang="en-US" sz="1400" dirty="0"/>
              <a:t>“high tech”</a:t>
            </a:r>
          </a:p>
          <a:p>
            <a:pPr lvl="1"/>
            <a:r>
              <a:rPr lang="en-US" sz="1400" dirty="0"/>
              <a:t>Computer/tablet/smartphone</a:t>
            </a:r>
          </a:p>
          <a:p>
            <a:pPr lvl="2"/>
            <a:r>
              <a:rPr lang="en-US" dirty="0"/>
              <a:t>Communication apps, such as AAC software</a:t>
            </a:r>
          </a:p>
          <a:p>
            <a:pPr lvl="2"/>
            <a:r>
              <a:rPr lang="en-US" dirty="0"/>
              <a:t>Text-to-speech features</a:t>
            </a:r>
          </a:p>
          <a:p>
            <a:pPr lvl="2"/>
            <a:r>
              <a:rPr lang="en-US" dirty="0"/>
              <a:t>Texting</a:t>
            </a:r>
          </a:p>
          <a:p>
            <a:pPr lvl="2"/>
            <a:r>
              <a:rPr lang="en-US" dirty="0"/>
              <a:t>Drawing/writing using a tablet</a:t>
            </a:r>
          </a:p>
          <a:p>
            <a:pPr lvl="1"/>
            <a:r>
              <a:rPr lang="en-US" sz="1400" dirty="0"/>
              <a:t>SGD’s</a:t>
            </a:r>
          </a:p>
          <a:p>
            <a:endParaRPr lang="en-US" sz="1400" dirty="0"/>
          </a:p>
          <a:p>
            <a:endParaRPr lang="en-US" sz="1400" dirty="0"/>
          </a:p>
          <a:p>
            <a:endParaRPr lang="en-US" sz="1400" dirty="0"/>
          </a:p>
        </p:txBody>
      </p:sp>
      <p:pic>
        <p:nvPicPr>
          <p:cNvPr id="8194" name="Picture 2" descr="Augmentative and Alternative Communication (AAC) – Creative Solutions for  Hope">
            <a:extLst>
              <a:ext uri="{FF2B5EF4-FFF2-40B4-BE49-F238E27FC236}">
                <a16:creationId xmlns:a16="http://schemas.microsoft.com/office/drawing/2014/main" id="{64606B9A-8585-46C7-96C9-D31706BC6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102" y="2012947"/>
            <a:ext cx="22764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AC in classrooms | The Spectronics Blog">
            <a:extLst>
              <a:ext uri="{FF2B5EF4-FFF2-40B4-BE49-F238E27FC236}">
                <a16:creationId xmlns:a16="http://schemas.microsoft.com/office/drawing/2014/main" id="{3F17798C-19B4-4BE6-A6A7-41B31B63B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615" y="451643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0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7F09-B0CA-4149-8FE4-7D44D8E531F8}"/>
              </a:ext>
            </a:extLst>
          </p:cNvPr>
          <p:cNvSpPr>
            <a:spLocks noGrp="1"/>
          </p:cNvSpPr>
          <p:nvPr>
            <p:ph type="title"/>
          </p:nvPr>
        </p:nvSpPr>
        <p:spPr/>
        <p:txBody>
          <a:bodyPr/>
          <a:lstStyle/>
          <a:p>
            <a:pPr algn="ctr"/>
            <a:r>
              <a:rPr lang="en-US" sz="4800" dirty="0"/>
              <a:t>AAC and Aphasia</a:t>
            </a:r>
          </a:p>
        </p:txBody>
      </p:sp>
      <p:sp>
        <p:nvSpPr>
          <p:cNvPr id="3" name="Content Placeholder 2">
            <a:extLst>
              <a:ext uri="{FF2B5EF4-FFF2-40B4-BE49-F238E27FC236}">
                <a16:creationId xmlns:a16="http://schemas.microsoft.com/office/drawing/2014/main" id="{8E764316-5F79-4DEE-B5CC-E4847C4EF9D1}"/>
              </a:ext>
            </a:extLst>
          </p:cNvPr>
          <p:cNvSpPr>
            <a:spLocks noGrp="1"/>
          </p:cNvSpPr>
          <p:nvPr>
            <p:ph idx="1"/>
          </p:nvPr>
        </p:nvSpPr>
        <p:spPr>
          <a:xfrm>
            <a:off x="818712" y="2968974"/>
            <a:ext cx="10554574" cy="3636511"/>
          </a:xfrm>
        </p:spPr>
        <p:txBody>
          <a:bodyPr>
            <a:normAutofit/>
          </a:bodyPr>
          <a:lstStyle/>
          <a:p>
            <a:r>
              <a:rPr lang="en-US" sz="2400" b="1" dirty="0">
                <a:solidFill>
                  <a:srgbClr val="FF0000"/>
                </a:solidFill>
              </a:rPr>
              <a:t>A system</a:t>
            </a:r>
            <a:r>
              <a:rPr lang="en-US" sz="2400" dirty="0"/>
              <a:t>, not a device</a:t>
            </a:r>
          </a:p>
          <a:p>
            <a:r>
              <a:rPr lang="en-US" sz="2400" dirty="0"/>
              <a:t>Needs to be multifaceted and part of a communication system</a:t>
            </a:r>
          </a:p>
          <a:p>
            <a:r>
              <a:rPr lang="en-US" sz="2200" dirty="0"/>
              <a:t>Benefit from strategies that provide redundancy through multiple modalities</a:t>
            </a:r>
          </a:p>
        </p:txBody>
      </p:sp>
      <p:pic>
        <p:nvPicPr>
          <p:cNvPr id="9218" name="Picture 2" descr="Comprehension of Single Versus Combined Modality Information by People With  Aphasia | American Journal of Speech-Language Pathology">
            <a:extLst>
              <a:ext uri="{FF2B5EF4-FFF2-40B4-BE49-F238E27FC236}">
                <a16:creationId xmlns:a16="http://schemas.microsoft.com/office/drawing/2014/main" id="{92BD1412-879E-43FA-8D71-40346BEE6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048" y="2222287"/>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5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1BA1-90C7-46FD-A4A7-8E2FF3C3197D}"/>
              </a:ext>
            </a:extLst>
          </p:cNvPr>
          <p:cNvSpPr>
            <a:spLocks noGrp="1"/>
          </p:cNvSpPr>
          <p:nvPr>
            <p:ph type="title"/>
          </p:nvPr>
        </p:nvSpPr>
        <p:spPr/>
        <p:txBody>
          <a:bodyPr/>
          <a:lstStyle/>
          <a:p>
            <a:r>
              <a:rPr lang="en-US" dirty="0"/>
              <a:t>Revisiting Role of AAC in Aphasia Rehab</a:t>
            </a:r>
          </a:p>
        </p:txBody>
      </p:sp>
      <p:sp>
        <p:nvSpPr>
          <p:cNvPr id="3" name="Content Placeholder 2">
            <a:extLst>
              <a:ext uri="{FF2B5EF4-FFF2-40B4-BE49-F238E27FC236}">
                <a16:creationId xmlns:a16="http://schemas.microsoft.com/office/drawing/2014/main" id="{3A6D570D-C742-4836-85C4-B702479C5510}"/>
              </a:ext>
            </a:extLst>
          </p:cNvPr>
          <p:cNvSpPr>
            <a:spLocks noGrp="1"/>
          </p:cNvSpPr>
          <p:nvPr>
            <p:ph idx="1"/>
          </p:nvPr>
        </p:nvSpPr>
        <p:spPr/>
        <p:txBody>
          <a:bodyPr>
            <a:normAutofit/>
          </a:bodyPr>
          <a:lstStyle/>
          <a:p>
            <a:r>
              <a:rPr lang="en-US" sz="2400" dirty="0"/>
              <a:t>AAC should be </a:t>
            </a:r>
            <a:r>
              <a:rPr lang="en-US" sz="2400" b="1" i="1" dirty="0"/>
              <a:t>introduced earlier</a:t>
            </a:r>
            <a:r>
              <a:rPr lang="en-US" sz="2400" dirty="0"/>
              <a:t> and more broadly in post-stroke journey</a:t>
            </a:r>
          </a:p>
          <a:p>
            <a:r>
              <a:rPr lang="en-US" sz="2400" dirty="0"/>
              <a:t>AAC should focus </a:t>
            </a:r>
            <a:r>
              <a:rPr lang="en-US" sz="2400" b="1" i="1" dirty="0"/>
              <a:t>beyond basic wants/needs </a:t>
            </a:r>
            <a:r>
              <a:rPr lang="en-US" sz="2400" dirty="0"/>
              <a:t>to increase life participation and connection</a:t>
            </a:r>
          </a:p>
          <a:p>
            <a:r>
              <a:rPr lang="en-US" sz="2400" dirty="0"/>
              <a:t>Combining AAC with traditional interventions can address needs today while also </a:t>
            </a:r>
            <a:r>
              <a:rPr lang="en-US" sz="2400" b="1" i="1" dirty="0"/>
              <a:t>working on enhancing language abilities for future</a:t>
            </a:r>
          </a:p>
          <a:p>
            <a:r>
              <a:rPr lang="en-US" sz="2400" dirty="0"/>
              <a:t>Use AAC to increase ability while focusing on participation</a:t>
            </a:r>
          </a:p>
        </p:txBody>
      </p:sp>
      <p:sp>
        <p:nvSpPr>
          <p:cNvPr id="4" name="TextBox 3">
            <a:extLst>
              <a:ext uri="{FF2B5EF4-FFF2-40B4-BE49-F238E27FC236}">
                <a16:creationId xmlns:a16="http://schemas.microsoft.com/office/drawing/2014/main" id="{B662BAB0-FE4C-A67E-2458-8E063D704EA2}"/>
              </a:ext>
            </a:extLst>
          </p:cNvPr>
          <p:cNvSpPr txBox="1"/>
          <p:nvPr/>
        </p:nvSpPr>
        <p:spPr>
          <a:xfrm>
            <a:off x="6096000" y="6410812"/>
            <a:ext cx="4661647" cy="369332"/>
          </a:xfrm>
          <a:prstGeom prst="rect">
            <a:avLst/>
          </a:prstGeom>
          <a:noFill/>
        </p:spPr>
        <p:txBody>
          <a:bodyPr wrap="square" rtlCol="0">
            <a:spAutoFit/>
          </a:bodyPr>
          <a:lstStyle/>
          <a:p>
            <a:r>
              <a:rPr lang="en-US" dirty="0"/>
              <a:t>Dietz, Wallace &amp; </a:t>
            </a:r>
            <a:r>
              <a:rPr lang="en-US" dirty="0" err="1"/>
              <a:t>Weissling</a:t>
            </a:r>
            <a:r>
              <a:rPr lang="en-US" dirty="0"/>
              <a:t> 2020</a:t>
            </a:r>
          </a:p>
        </p:txBody>
      </p:sp>
    </p:spTree>
    <p:extLst>
      <p:ext uri="{BB962C8B-B14F-4D97-AF65-F5344CB8AC3E}">
        <p14:creationId xmlns:p14="http://schemas.microsoft.com/office/powerpoint/2010/main" val="19515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BAA3-3C6D-26D9-0C36-7EDB4EEA7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FC403-CEE8-92E6-9143-226C1109762B}"/>
              </a:ext>
            </a:extLst>
          </p:cNvPr>
          <p:cNvSpPr>
            <a:spLocks noGrp="1"/>
          </p:cNvSpPr>
          <p:nvPr>
            <p:ph type="title"/>
          </p:nvPr>
        </p:nvSpPr>
        <p:spPr/>
        <p:txBody>
          <a:bodyPr/>
          <a:lstStyle/>
          <a:p>
            <a:pPr algn="ctr"/>
            <a:r>
              <a:rPr lang="en-US" sz="4800" dirty="0"/>
              <a:t>Some AAC Programs</a:t>
            </a:r>
          </a:p>
        </p:txBody>
      </p:sp>
      <p:sp>
        <p:nvSpPr>
          <p:cNvPr id="3" name="Content Placeholder 2">
            <a:extLst>
              <a:ext uri="{FF2B5EF4-FFF2-40B4-BE49-F238E27FC236}">
                <a16:creationId xmlns:a16="http://schemas.microsoft.com/office/drawing/2014/main" id="{89409016-F08F-E253-D194-8853F84BAB12}"/>
              </a:ext>
            </a:extLst>
          </p:cNvPr>
          <p:cNvSpPr>
            <a:spLocks noGrp="1"/>
          </p:cNvSpPr>
          <p:nvPr>
            <p:ph idx="1"/>
          </p:nvPr>
        </p:nvSpPr>
        <p:spPr/>
        <p:txBody>
          <a:bodyPr/>
          <a:lstStyle/>
          <a:p>
            <a:r>
              <a:rPr lang="en-US" dirty="0"/>
              <a:t>Proloquo2go</a:t>
            </a:r>
          </a:p>
          <a:p>
            <a:r>
              <a:rPr lang="en-US" dirty="0"/>
              <a:t>Proloquo4Text AAC</a:t>
            </a:r>
          </a:p>
          <a:p>
            <a:r>
              <a:rPr lang="en-US" dirty="0" err="1"/>
              <a:t>TouchChat</a:t>
            </a:r>
            <a:endParaRPr lang="en-US" dirty="0"/>
          </a:p>
          <a:p>
            <a:r>
              <a:rPr lang="en-US" dirty="0"/>
              <a:t>TD Snap</a:t>
            </a:r>
          </a:p>
          <a:p>
            <a:r>
              <a:rPr lang="en-US" dirty="0"/>
              <a:t>Speech Assistant</a:t>
            </a:r>
          </a:p>
          <a:p>
            <a:r>
              <a:rPr lang="en-US" dirty="0" err="1"/>
              <a:t>Clarocom</a:t>
            </a:r>
            <a:endParaRPr lang="en-US" dirty="0"/>
          </a:p>
          <a:p>
            <a:endParaRPr lang="en-US" dirty="0"/>
          </a:p>
        </p:txBody>
      </p:sp>
    </p:spTree>
    <p:extLst>
      <p:ext uri="{BB962C8B-B14F-4D97-AF65-F5344CB8AC3E}">
        <p14:creationId xmlns:p14="http://schemas.microsoft.com/office/powerpoint/2010/main" val="237032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5D06-FDF5-8303-0A62-16CC5C6A59AE}"/>
              </a:ext>
            </a:extLst>
          </p:cNvPr>
          <p:cNvSpPr>
            <a:spLocks noGrp="1"/>
          </p:cNvSpPr>
          <p:nvPr>
            <p:ph type="title"/>
          </p:nvPr>
        </p:nvSpPr>
        <p:spPr>
          <a:xfrm>
            <a:off x="1130634" y="1394341"/>
            <a:ext cx="10571998" cy="970450"/>
          </a:xfrm>
        </p:spPr>
        <p:txBody>
          <a:bodyPr>
            <a:normAutofit fontScale="90000"/>
          </a:bodyPr>
          <a:lstStyle/>
          <a:p>
            <a:r>
              <a:rPr lang="en-US" sz="4000" dirty="0"/>
              <a:t>                       Proloquo2go: </a:t>
            </a:r>
            <a:br>
              <a:rPr lang="en-US" sz="4000" dirty="0"/>
            </a:br>
            <a:r>
              <a:rPr lang="en-US" sz="4000" dirty="0"/>
              <a:t>            </a:t>
            </a:r>
            <a:r>
              <a:rPr lang="en-US" sz="3200" b="0" dirty="0"/>
              <a:t>Tap symbols. Type words. Speak.</a:t>
            </a:r>
            <a:br>
              <a:rPr lang="en-US" b="0" dirty="0"/>
            </a:br>
            <a:r>
              <a:rPr lang="en-US" sz="4000" dirty="0"/>
              <a:t> </a:t>
            </a:r>
            <a:endParaRPr lang="en-US" dirty="0"/>
          </a:p>
        </p:txBody>
      </p:sp>
      <p:sp>
        <p:nvSpPr>
          <p:cNvPr id="3" name="Content Placeholder 2">
            <a:extLst>
              <a:ext uri="{FF2B5EF4-FFF2-40B4-BE49-F238E27FC236}">
                <a16:creationId xmlns:a16="http://schemas.microsoft.com/office/drawing/2014/main" id="{10954382-74F6-AC86-404C-4E078D6C79E7}"/>
              </a:ext>
            </a:extLst>
          </p:cNvPr>
          <p:cNvSpPr>
            <a:spLocks noGrp="1"/>
          </p:cNvSpPr>
          <p:nvPr>
            <p:ph idx="1"/>
          </p:nvPr>
        </p:nvSpPr>
        <p:spPr>
          <a:xfrm>
            <a:off x="223652" y="2719449"/>
            <a:ext cx="11744696" cy="4304805"/>
          </a:xfrm>
        </p:spPr>
        <p:txBody>
          <a:bodyPr>
            <a:normAutofit fontScale="55000" lnSpcReduction="20000"/>
          </a:bodyPr>
          <a:lstStyle/>
          <a:p>
            <a:r>
              <a:rPr lang="en-US" sz="3200" b="1" dirty="0">
                <a:solidFill>
                  <a:srgbClr val="FF0000"/>
                </a:solidFill>
              </a:rPr>
              <a:t>Customizable Vocabulary: </a:t>
            </a:r>
            <a:r>
              <a:rPr lang="en-US" sz="3200" dirty="0"/>
              <a:t>offers a diverse vocabulary set that can be adjusted to suit the user's specific needs and language proficiency.</a:t>
            </a:r>
          </a:p>
          <a:p>
            <a:pPr lvl="1"/>
            <a:r>
              <a:rPr lang="en-US" sz="3000" b="1" dirty="0"/>
              <a:t>Users can add, remove, or modify vocabulary items to make communication more personalized and effective.</a:t>
            </a:r>
          </a:p>
          <a:p>
            <a:r>
              <a:rPr lang="en-US" sz="3200" b="1" dirty="0">
                <a:solidFill>
                  <a:srgbClr val="FF0000"/>
                </a:solidFill>
              </a:rPr>
              <a:t>Voice Output: </a:t>
            </a:r>
            <a:r>
              <a:rPr lang="en-US" sz="3200" dirty="0"/>
              <a:t>The app includes high-quality, natural-sounding text-to-speech voices, enabling users to have their typed or selected messages spoken aloud. </a:t>
            </a:r>
            <a:endParaRPr lang="en-US" sz="3200" b="1" dirty="0"/>
          </a:p>
          <a:p>
            <a:r>
              <a:rPr lang="en-US" sz="3200" b="1" dirty="0">
                <a:solidFill>
                  <a:srgbClr val="FF0000"/>
                </a:solidFill>
              </a:rPr>
              <a:t>Intuitive Interface: </a:t>
            </a:r>
            <a:r>
              <a:rPr lang="en-US" sz="3200" dirty="0"/>
              <a:t>Proloquo2Go provides an intuitive and user-friendly interface - designed to be easy to navigate, reducing the frustration that can accompany complex communication tasks.</a:t>
            </a:r>
          </a:p>
          <a:p>
            <a:r>
              <a:rPr lang="en-US" sz="3200" b="1" dirty="0">
                <a:solidFill>
                  <a:srgbClr val="FF0000"/>
                </a:solidFill>
              </a:rPr>
              <a:t>Symbol and Text-based Communication: </a:t>
            </a:r>
            <a:r>
              <a:rPr lang="en-US" sz="3200" dirty="0"/>
              <a:t>It supports both symbol-based and text-based communication, allowing users to express themselves using symbols, photos, or text, depending on their preferences and abilities.</a:t>
            </a:r>
          </a:p>
          <a:p>
            <a:r>
              <a:rPr lang="en-US" sz="3200" b="1" dirty="0">
                <a:solidFill>
                  <a:srgbClr val="FF0000"/>
                </a:solidFill>
              </a:rPr>
              <a:t>Usability Across Devices: </a:t>
            </a:r>
            <a:r>
              <a:rPr lang="en-US" sz="3200" dirty="0"/>
              <a:t>Proloquo2Go can be used on various devices, such as iPads or iPhones, providing flexibility and mobility for users who need to communicate on the go.</a:t>
            </a:r>
          </a:p>
          <a:p>
            <a:r>
              <a:rPr lang="en-US" sz="3200" b="1" dirty="0">
                <a:solidFill>
                  <a:srgbClr val="FF0000"/>
                </a:solidFill>
              </a:rPr>
              <a:t>COST </a:t>
            </a:r>
            <a:r>
              <a:rPr lang="en-US" sz="3200" b="1" dirty="0">
                <a:solidFill>
                  <a:srgbClr val="FF0000"/>
                </a:solidFill>
                <a:sym typeface="Wingdings" panose="05000000000000000000" pitchFamily="2" charset="2"/>
              </a:rPr>
              <a:t> </a:t>
            </a:r>
            <a:r>
              <a:rPr lang="en-US" sz="3200" b="1" dirty="0"/>
              <a:t>$249.99</a:t>
            </a:r>
          </a:p>
          <a:p>
            <a:endParaRPr lang="en-US" dirty="0"/>
          </a:p>
          <a:p>
            <a:pPr marL="0" indent="0">
              <a:buNone/>
            </a:pPr>
            <a:endParaRPr lang="en-US" dirty="0"/>
          </a:p>
          <a:p>
            <a:endParaRPr lang="en-US" dirty="0"/>
          </a:p>
          <a:p>
            <a:endParaRPr lang="en-US" dirty="0"/>
          </a:p>
        </p:txBody>
      </p:sp>
      <p:pic>
        <p:nvPicPr>
          <p:cNvPr id="4" name="Content Placeholder 3">
            <a:extLst>
              <a:ext uri="{FF2B5EF4-FFF2-40B4-BE49-F238E27FC236}">
                <a16:creationId xmlns:a16="http://schemas.microsoft.com/office/drawing/2014/main" id="{E8C58858-DC9A-50CF-7D56-0F3963A159E9}"/>
              </a:ext>
            </a:extLst>
          </p:cNvPr>
          <p:cNvPicPr>
            <a:picLocks noChangeAspect="1"/>
          </p:cNvPicPr>
          <p:nvPr/>
        </p:nvPicPr>
        <p:blipFill>
          <a:blip r:embed="rId3"/>
          <a:stretch>
            <a:fillRect/>
          </a:stretch>
        </p:blipFill>
        <p:spPr>
          <a:xfrm>
            <a:off x="7816645" y="0"/>
            <a:ext cx="1210721" cy="1210721"/>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33150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hone&#10;&#10;Description automatically generated">
            <a:extLst>
              <a:ext uri="{FF2B5EF4-FFF2-40B4-BE49-F238E27FC236}">
                <a16:creationId xmlns:a16="http://schemas.microsoft.com/office/drawing/2014/main" id="{8BDB8F53-D0C7-6152-B08F-32A99C824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7" y="0"/>
            <a:ext cx="3160690" cy="6858000"/>
          </a:xfrm>
          <a:prstGeom prst="rect">
            <a:avLst/>
          </a:prstGeom>
        </p:spPr>
      </p:pic>
      <p:pic>
        <p:nvPicPr>
          <p:cNvPr id="7" name="Picture 6" descr="A screen shot of a phone&#10;&#10;Description automatically generated">
            <a:extLst>
              <a:ext uri="{FF2B5EF4-FFF2-40B4-BE49-F238E27FC236}">
                <a16:creationId xmlns:a16="http://schemas.microsoft.com/office/drawing/2014/main" id="{0F030262-B216-2D06-3E67-6324BDF6B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310" y="0"/>
            <a:ext cx="3160690" cy="6858000"/>
          </a:xfrm>
          <a:prstGeom prst="rect">
            <a:avLst/>
          </a:prstGeom>
        </p:spPr>
      </p:pic>
      <p:pic>
        <p:nvPicPr>
          <p:cNvPr id="9" name="Picture 8" descr="A screen shot of a phone&#10;&#10;Description automatically generated">
            <a:extLst>
              <a:ext uri="{FF2B5EF4-FFF2-40B4-BE49-F238E27FC236}">
                <a16:creationId xmlns:a16="http://schemas.microsoft.com/office/drawing/2014/main" id="{3AA3B2E7-503E-AD3B-101A-D874FADD3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894" y="0"/>
            <a:ext cx="3160690" cy="685800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50B23B7C-F38A-FDAF-59D4-B27E2A483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6690" y="0"/>
            <a:ext cx="3160690" cy="6858000"/>
          </a:xfrm>
          <a:prstGeom prst="rect">
            <a:avLst/>
          </a:prstGeom>
        </p:spPr>
      </p:pic>
    </p:spTree>
    <p:extLst>
      <p:ext uri="{BB962C8B-B14F-4D97-AF65-F5344CB8AC3E}">
        <p14:creationId xmlns:p14="http://schemas.microsoft.com/office/powerpoint/2010/main" val="613637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2629</TotalTime>
  <Words>1367</Words>
  <Application>Microsoft Office PowerPoint</Application>
  <PresentationFormat>Widescreen</PresentationFormat>
  <Paragraphs>122</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Century Gothic</vt:lpstr>
      <vt:lpstr>Helvetica Neue</vt:lpstr>
      <vt:lpstr>Roboto</vt:lpstr>
      <vt:lpstr>Wingdings</vt:lpstr>
      <vt:lpstr>Wingdings 2</vt:lpstr>
      <vt:lpstr>Quotable</vt:lpstr>
      <vt:lpstr>AAC: Augmentative and Alternative Communication </vt:lpstr>
      <vt:lpstr>What is AAC?</vt:lpstr>
      <vt:lpstr>What is AAC?</vt:lpstr>
      <vt:lpstr>What is AAC?</vt:lpstr>
      <vt:lpstr>AAC and Aphasia</vt:lpstr>
      <vt:lpstr>Revisiting Role of AAC in Aphasia Rehab</vt:lpstr>
      <vt:lpstr>Some AAC Programs</vt:lpstr>
      <vt:lpstr>                       Proloquo2go:              Tap symbols. Type words. Speak.  </vt:lpstr>
      <vt:lpstr>PowerPoint Presentation</vt:lpstr>
      <vt:lpstr>Proloquo4Text AAC Text-to-speech communication</vt:lpstr>
      <vt:lpstr>PowerPoint Presentation</vt:lpstr>
      <vt:lpstr>TouchChat</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Brooke Lang</dc:creator>
  <cp:lastModifiedBy>Brooke Lang</cp:lastModifiedBy>
  <cp:revision>4</cp:revision>
  <dcterms:created xsi:type="dcterms:W3CDTF">2025-01-15T12:48:12Z</dcterms:created>
  <dcterms:modified xsi:type="dcterms:W3CDTF">2025-02-12T12:23:20Z</dcterms:modified>
</cp:coreProperties>
</file>