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1095" r:id="rId2"/>
    <p:sldId id="1157" r:id="rId3"/>
    <p:sldId id="1132" r:id="rId4"/>
    <p:sldId id="1133" r:id="rId5"/>
    <p:sldId id="1134" r:id="rId6"/>
    <p:sldId id="1140" r:id="rId7"/>
    <p:sldId id="1148" r:id="rId8"/>
    <p:sldId id="1149" r:id="rId9"/>
    <p:sldId id="1135" r:id="rId10"/>
    <p:sldId id="1142" r:id="rId11"/>
    <p:sldId id="1136" r:id="rId12"/>
    <p:sldId id="1141" r:id="rId13"/>
    <p:sldId id="1137" r:id="rId14"/>
    <p:sldId id="1143" r:id="rId15"/>
    <p:sldId id="1138" r:id="rId16"/>
    <p:sldId id="1144" r:id="rId17"/>
    <p:sldId id="1150" r:id="rId18"/>
    <p:sldId id="1139" r:id="rId19"/>
    <p:sldId id="1147" r:id="rId20"/>
    <p:sldId id="1146" r:id="rId21"/>
    <p:sldId id="434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329" autoAdjust="0"/>
    <p:restoredTop sz="94660"/>
  </p:normalViewPr>
  <p:slideViewPr>
    <p:cSldViewPr snapToGrid="0">
      <p:cViewPr varScale="1">
        <p:scale>
          <a:sx n="51" d="100"/>
          <a:sy n="51" d="100"/>
        </p:scale>
        <p:origin x="1085" y="26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rooke Lang" userId="b0c4d54ea9be1893" providerId="LiveId" clId="{DE9514DC-4727-4117-8CE4-54C153839844}"/>
    <pc:docChg chg="undo redo custSel addSld delSld modSld sldOrd">
      <pc:chgData name="Brooke Lang" userId="b0c4d54ea9be1893" providerId="LiveId" clId="{DE9514DC-4727-4117-8CE4-54C153839844}" dt="2026-02-04T22:00:16.718" v="1155" actId="47"/>
      <pc:docMkLst>
        <pc:docMk/>
      </pc:docMkLst>
      <pc:sldChg chg="modSp mod ord">
        <pc:chgData name="Brooke Lang" userId="b0c4d54ea9be1893" providerId="LiveId" clId="{DE9514DC-4727-4117-8CE4-54C153839844}" dt="2026-02-03T20:18:07.347" v="1145"/>
        <pc:sldMkLst>
          <pc:docMk/>
          <pc:sldMk cId="3244345165" sldId="434"/>
        </pc:sldMkLst>
        <pc:spChg chg="mod">
          <ac:chgData name="Brooke Lang" userId="b0c4d54ea9be1893" providerId="LiveId" clId="{DE9514DC-4727-4117-8CE4-54C153839844}" dt="2026-01-26T21:13:09.167" v="3" actId="20577"/>
          <ac:spMkLst>
            <pc:docMk/>
            <pc:sldMk cId="3244345165" sldId="434"/>
            <ac:spMk id="3" creationId="{263C52B4-FA55-5442-71D9-798B86E6B411}"/>
          </ac:spMkLst>
        </pc:spChg>
      </pc:sldChg>
      <pc:sldChg chg="addSp modSp new add del mod setBg modClrScheme chgLayout">
        <pc:chgData name="Brooke Lang" userId="b0c4d54ea9be1893" providerId="LiveId" clId="{DE9514DC-4727-4117-8CE4-54C153839844}" dt="2026-02-04T22:00:10.181" v="1146" actId="47"/>
        <pc:sldMkLst>
          <pc:docMk/>
          <pc:sldMk cId="3716645566" sldId="1151"/>
        </pc:sldMkLst>
      </pc:sldChg>
      <pc:sldChg chg="modSp new del mod">
        <pc:chgData name="Brooke Lang" userId="b0c4d54ea9be1893" providerId="LiveId" clId="{DE9514DC-4727-4117-8CE4-54C153839844}" dt="2026-02-03T20:17:54.348" v="1140" actId="47"/>
        <pc:sldMkLst>
          <pc:docMk/>
          <pc:sldMk cId="1003739305" sldId="1152"/>
        </pc:sldMkLst>
      </pc:sldChg>
      <pc:sldChg chg="modSp new add del mod">
        <pc:chgData name="Brooke Lang" userId="b0c4d54ea9be1893" providerId="LiveId" clId="{DE9514DC-4727-4117-8CE4-54C153839844}" dt="2026-02-04T22:00:11.301" v="1148" actId="47"/>
        <pc:sldMkLst>
          <pc:docMk/>
          <pc:sldMk cId="4257098216" sldId="1153"/>
        </pc:sldMkLst>
      </pc:sldChg>
      <pc:sldChg chg="modSp new add del mod">
        <pc:chgData name="Brooke Lang" userId="b0c4d54ea9be1893" providerId="LiveId" clId="{DE9514DC-4727-4117-8CE4-54C153839844}" dt="2026-02-04T22:00:12.728" v="1150" actId="47"/>
        <pc:sldMkLst>
          <pc:docMk/>
          <pc:sldMk cId="961148481" sldId="1154"/>
        </pc:sldMkLst>
      </pc:sldChg>
      <pc:sldChg chg="modSp new del mod">
        <pc:chgData name="Brooke Lang" userId="b0c4d54ea9be1893" providerId="LiveId" clId="{DE9514DC-4727-4117-8CE4-54C153839844}" dt="2026-02-04T22:00:16.718" v="1155" actId="47"/>
        <pc:sldMkLst>
          <pc:docMk/>
          <pc:sldMk cId="4075473891" sldId="1155"/>
        </pc:sldMkLst>
      </pc:sldChg>
      <pc:sldChg chg="modSp new del mod">
        <pc:chgData name="Brooke Lang" userId="b0c4d54ea9be1893" providerId="LiveId" clId="{DE9514DC-4727-4117-8CE4-54C153839844}" dt="2026-02-04T22:00:15.743" v="1153" actId="47"/>
        <pc:sldMkLst>
          <pc:docMk/>
          <pc:sldMk cId="3288850759" sldId="1156"/>
        </pc:sldMkLst>
        <pc:spChg chg="mod">
          <ac:chgData name="Brooke Lang" userId="b0c4d54ea9be1893" providerId="LiveId" clId="{DE9514DC-4727-4117-8CE4-54C153839844}" dt="2026-02-03T14:56:29.890" v="799" actId="5793"/>
          <ac:spMkLst>
            <pc:docMk/>
            <pc:sldMk cId="3288850759" sldId="1156"/>
            <ac:spMk id="3" creationId="{AC0C5EA0-CB83-1229-FD22-836A97E3D726}"/>
          </ac:spMkLst>
        </pc:spChg>
      </pc:sldChg>
      <pc:sldChg chg="modSp new mod">
        <pc:chgData name="Brooke Lang" userId="b0c4d54ea9be1893" providerId="LiveId" clId="{DE9514DC-4727-4117-8CE4-54C153839844}" dt="2026-01-29T13:07:56.197" v="344" actId="255"/>
        <pc:sldMkLst>
          <pc:docMk/>
          <pc:sldMk cId="3450543927" sldId="1157"/>
        </pc:sldMkLst>
        <pc:spChg chg="mod">
          <ac:chgData name="Brooke Lang" userId="b0c4d54ea9be1893" providerId="LiveId" clId="{DE9514DC-4727-4117-8CE4-54C153839844}" dt="2026-01-29T13:07:50.507" v="343" actId="1076"/>
          <ac:spMkLst>
            <pc:docMk/>
            <pc:sldMk cId="3450543927" sldId="1157"/>
            <ac:spMk id="2" creationId="{EC7F5D08-9948-5DD1-F622-0CE9F520E04A}"/>
          </ac:spMkLst>
        </pc:spChg>
        <pc:spChg chg="mod">
          <ac:chgData name="Brooke Lang" userId="b0c4d54ea9be1893" providerId="LiveId" clId="{DE9514DC-4727-4117-8CE4-54C153839844}" dt="2026-01-29T13:07:56.197" v="344" actId="255"/>
          <ac:spMkLst>
            <pc:docMk/>
            <pc:sldMk cId="3450543927" sldId="1157"/>
            <ac:spMk id="3" creationId="{D0D87CD4-4710-4572-3818-B001C54D465D}"/>
          </ac:spMkLst>
        </pc:spChg>
      </pc:sldChg>
      <pc:sldChg chg="addSp modSp add del mod">
        <pc:chgData name="Brooke Lang" userId="b0c4d54ea9be1893" providerId="LiveId" clId="{DE9514DC-4727-4117-8CE4-54C153839844}" dt="2026-02-04T22:00:15.991" v="1154" actId="47"/>
        <pc:sldMkLst>
          <pc:docMk/>
          <pc:sldMk cId="1430081925" sldId="1158"/>
        </pc:sldMkLst>
        <pc:spChg chg="mod">
          <ac:chgData name="Brooke Lang" userId="b0c4d54ea9be1893" providerId="LiveId" clId="{DE9514DC-4727-4117-8CE4-54C153839844}" dt="2026-02-03T14:58:08.378" v="1137" actId="20577"/>
          <ac:spMkLst>
            <pc:docMk/>
            <pc:sldMk cId="1430081925" sldId="1158"/>
            <ac:spMk id="3" creationId="{BC0C4D6F-C7B4-B2DF-1C73-2B8210B9AA33}"/>
          </ac:spMkLst>
        </pc:spChg>
        <pc:spChg chg="add">
          <ac:chgData name="Brooke Lang" userId="b0c4d54ea9be1893" providerId="LiveId" clId="{DE9514DC-4727-4117-8CE4-54C153839844}" dt="2026-02-03T14:56:42.716" v="811"/>
          <ac:spMkLst>
            <pc:docMk/>
            <pc:sldMk cId="1430081925" sldId="1158"/>
            <ac:spMk id="4" creationId="{AB327A8E-DF50-A198-D436-34A48DEB9FAA}"/>
          </ac:spMkLst>
        </pc:spChg>
      </pc:sldChg>
      <pc:sldChg chg="add del">
        <pc:chgData name="Brooke Lang" userId="b0c4d54ea9be1893" providerId="LiveId" clId="{DE9514DC-4727-4117-8CE4-54C153839844}" dt="2026-02-04T22:00:10.804" v="1147" actId="47"/>
        <pc:sldMkLst>
          <pc:docMk/>
          <pc:sldMk cId="2280517463" sldId="1159"/>
        </pc:sldMkLst>
      </pc:sldChg>
      <pc:sldChg chg="add del">
        <pc:chgData name="Brooke Lang" userId="b0c4d54ea9be1893" providerId="LiveId" clId="{DE9514DC-4727-4117-8CE4-54C153839844}" dt="2026-02-04T22:00:11.993" v="1149" actId="47"/>
        <pc:sldMkLst>
          <pc:docMk/>
          <pc:sldMk cId="2712118688" sldId="1160"/>
        </pc:sldMkLst>
      </pc:sldChg>
      <pc:sldChg chg="add del">
        <pc:chgData name="Brooke Lang" userId="b0c4d54ea9be1893" providerId="LiveId" clId="{DE9514DC-4727-4117-8CE4-54C153839844}" dt="2026-02-04T22:00:13.209" v="1151" actId="47"/>
        <pc:sldMkLst>
          <pc:docMk/>
          <pc:sldMk cId="1668821553" sldId="1161"/>
        </pc:sldMkLst>
      </pc:sldChg>
      <pc:sldChg chg="add del">
        <pc:chgData name="Brooke Lang" userId="b0c4d54ea9be1893" providerId="LiveId" clId="{DE9514DC-4727-4117-8CE4-54C153839844}" dt="2026-02-04T22:00:14.020" v="1152" actId="47"/>
        <pc:sldMkLst>
          <pc:docMk/>
          <pc:sldMk cId="1903114411" sldId="116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399B40-8306-40FB-B8C5-A01FB27EABE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C6E3B8-CA51-4B27-A50D-BB628ACD36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3565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Android support is in progress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D8E60C-EBF8-2F40-B0CE-BB17D4E3F46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23189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261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3194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966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37529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02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229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12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89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73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6057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1599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52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744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828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70675FCF-8C90-4691-B146-95D3B43EFD08}" type="datetimeFigureOut">
              <a:rPr lang="en-US" smtClean="0"/>
              <a:t>1/26/2026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725CF084-F42D-4761-AD70-F3E79C8E13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2910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E4328-2F45-E095-7E7A-758065E026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Technology and Supports for Aphasia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A6B624-F941-B54A-1544-7F2F37C5D7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Brooke Lang, M.A., CCC-SLP and Bryn Lander</a:t>
            </a:r>
          </a:p>
        </p:txBody>
      </p:sp>
    </p:spTree>
    <p:extLst>
      <p:ext uri="{BB962C8B-B14F-4D97-AF65-F5344CB8AC3E}">
        <p14:creationId xmlns:p14="http://schemas.microsoft.com/office/powerpoint/2010/main" val="3018384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6373ED0-9EED-EA47-71AB-598C35A81E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" b="12542"/>
          <a:stretch>
            <a:fillRect/>
          </a:stretch>
        </p:blipFill>
        <p:spPr>
          <a:xfrm>
            <a:off x="5143572" y="3335378"/>
            <a:ext cx="6856267" cy="3807847"/>
          </a:xfrm>
          <a:prstGeom prst="rect">
            <a:avLst/>
          </a:prstGeom>
        </p:spPr>
      </p:pic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3B92E36E-4407-085E-8A53-208D37C8F1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r="16551" b="-2"/>
          <a:stretch>
            <a:fillRect/>
          </a:stretch>
        </p:blipFill>
        <p:spPr>
          <a:xfrm>
            <a:off x="297976" y="1114116"/>
            <a:ext cx="4845595" cy="4038934"/>
          </a:xfrm>
          <a:prstGeom prst="rect">
            <a:avLst/>
          </a:prstGeom>
        </p:spPr>
      </p:pic>
      <p:pic>
        <p:nvPicPr>
          <p:cNvPr id="7" name="Picture 6" descr="A person pointing at a group of people&#10;&#10;AI-generated content may be incorrect.">
            <a:extLst>
              <a:ext uri="{FF2B5EF4-FFF2-40B4-BE49-F238E27FC236}">
                <a16:creationId xmlns:a16="http://schemas.microsoft.com/office/drawing/2014/main" id="{78605479-FDD0-C646-445B-94B2DB833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4" r="11429" b="1"/>
          <a:stretch>
            <a:fillRect/>
          </a:stretch>
        </p:blipFill>
        <p:spPr>
          <a:xfrm>
            <a:off x="7048429" y="92488"/>
            <a:ext cx="4116645" cy="3528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20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5513B-BD4E-C7DB-0936-EC3099654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Personalized News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C407B-1BD1-2518-1319-703670940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491" y="2222287"/>
            <a:ext cx="10943795" cy="4344768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Personalized News</a:t>
            </a:r>
            <a:endParaRPr lang="en-US" sz="2400" dirty="0"/>
          </a:p>
          <a:p>
            <a:pPr lvl="1"/>
            <a:r>
              <a:rPr lang="en-US" sz="2400" dirty="0"/>
              <a:t>This tool helps you stay informed without feeling overwhelmed.</a:t>
            </a:r>
          </a:p>
          <a:p>
            <a:r>
              <a:rPr lang="en-US" sz="2400" dirty="0"/>
              <a:t>It lets you:</a:t>
            </a:r>
          </a:p>
          <a:p>
            <a:pPr lvl="1"/>
            <a:r>
              <a:rPr lang="en-US" sz="2400" dirty="0"/>
              <a:t>choose topics you care about (health, sports, tech, etc.)</a:t>
            </a:r>
          </a:p>
          <a:p>
            <a:pPr lvl="1"/>
            <a:r>
              <a:rPr lang="en-US" sz="2400" dirty="0"/>
              <a:t>choose how long the summary is</a:t>
            </a:r>
          </a:p>
          <a:p>
            <a:pPr lvl="1"/>
            <a:r>
              <a:rPr lang="en-US" sz="2400" dirty="0"/>
              <a:t>listen instead of reading</a:t>
            </a:r>
          </a:p>
          <a:p>
            <a:pPr lvl="1"/>
            <a:r>
              <a:rPr lang="en-US" sz="2400" dirty="0"/>
              <a:t>focus on the main ideas</a:t>
            </a:r>
          </a:p>
          <a:p>
            <a:pPr marL="0" indent="0" algn="ctr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b="1" i="1" dirty="0"/>
              <a:t> Helpful if long articles or complex words feel tiring.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4645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1C0F800B-515C-173F-A0C8-8E56BA533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60690" cy="6858000"/>
          </a:xfrm>
          <a:prstGeom prst="rect">
            <a:avLst/>
          </a:prstGeom>
        </p:spPr>
      </p:pic>
      <p:pic>
        <p:nvPicPr>
          <p:cNvPr id="7" name="Picture 6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FFD02977-99FB-91C2-C69D-E6344A0CD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164" y="0"/>
            <a:ext cx="3160690" cy="6858000"/>
          </a:xfrm>
          <a:prstGeom prst="rect">
            <a:avLst/>
          </a:prstGeom>
        </p:spPr>
      </p:pic>
      <p:pic>
        <p:nvPicPr>
          <p:cNvPr id="9" name="Picture 8" descr="A screenshot of a phone&#10;&#10;AI-generated content may be incorrect.">
            <a:extLst>
              <a:ext uri="{FF2B5EF4-FFF2-40B4-BE49-F238E27FC236}">
                <a16:creationId xmlns:a16="http://schemas.microsoft.com/office/drawing/2014/main" id="{B3D67C8E-CC79-15C6-72A7-7640B9D620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310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3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B4FE4-1EB5-8D35-71E7-2704A16126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Recorder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38C4D7-4F7C-BE4D-6460-5ECC6D59DD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222287"/>
            <a:ext cx="10985361" cy="4538731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Recorder</a:t>
            </a:r>
            <a:endParaRPr lang="en-US" sz="2400" dirty="0"/>
          </a:p>
          <a:p>
            <a:pPr lvl="1"/>
            <a:r>
              <a:rPr lang="en-US" sz="2400" dirty="0"/>
              <a:t>This tool records speech and turns it into text.</a:t>
            </a:r>
          </a:p>
          <a:p>
            <a:r>
              <a:rPr lang="en-US" sz="2400" dirty="0"/>
              <a:t>It can:</a:t>
            </a:r>
          </a:p>
          <a:p>
            <a:pPr lvl="1"/>
            <a:r>
              <a:rPr lang="en-US" sz="2400" dirty="0"/>
              <a:t>transcribe conversations or meetings</a:t>
            </a:r>
          </a:p>
          <a:p>
            <a:pPr lvl="1"/>
            <a:r>
              <a:rPr lang="en-US" sz="2400" dirty="0"/>
              <a:t>add punctuation automatically</a:t>
            </a:r>
          </a:p>
          <a:p>
            <a:pPr lvl="1"/>
            <a:r>
              <a:rPr lang="en-US" sz="2400" dirty="0"/>
              <a:t>create summaries and key points</a:t>
            </a:r>
          </a:p>
          <a:p>
            <a:pPr lvl="1"/>
            <a:r>
              <a:rPr lang="en-US" sz="2400" dirty="0"/>
              <a:t>save or export notes</a:t>
            </a:r>
          </a:p>
          <a:p>
            <a:pPr marL="0" indent="0">
              <a:buNone/>
            </a:pPr>
            <a:r>
              <a:rPr lang="en-US" sz="2400" dirty="0"/>
              <a:t>                   </a:t>
            </a:r>
          </a:p>
          <a:p>
            <a:pPr marL="0" indent="0">
              <a:buNone/>
            </a:pPr>
            <a:r>
              <a:rPr lang="en-US" sz="2400" dirty="0"/>
              <a:t>			</a:t>
            </a:r>
            <a:r>
              <a:rPr lang="en-US" sz="2400" b="1" i="1" dirty="0"/>
              <a:t>Helpful for meetings, appointments, or speech therapy sessions.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77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recording&#10;&#10;AI-generated content may be incorrect.">
            <a:extLst>
              <a:ext uri="{FF2B5EF4-FFF2-40B4-BE49-F238E27FC236}">
                <a16:creationId xmlns:a16="http://schemas.microsoft.com/office/drawing/2014/main" id="{6BEDE63D-D947-EFF8-5B14-616383831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6701" y="0"/>
            <a:ext cx="3160690" cy="6858000"/>
          </a:xfrm>
          <a:prstGeom prst="rect">
            <a:avLst/>
          </a:prstGeom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E2E61AF1-7689-CB6D-1D70-032637E16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8545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9509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E1690-386B-614D-71A6-F7DE36BF1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Simulation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9D551-36E5-95FB-365A-B795DA7B3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222287"/>
            <a:ext cx="10999215" cy="4524877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Conversation Practice (Simulation)</a:t>
            </a:r>
            <a:endParaRPr lang="en-US" sz="2400" dirty="0"/>
          </a:p>
          <a:p>
            <a:pPr lvl="1"/>
            <a:r>
              <a:rPr lang="en-US" sz="2400" dirty="0"/>
              <a:t>This feature lets you practice real-life situations.</a:t>
            </a:r>
          </a:p>
          <a:p>
            <a:r>
              <a:rPr lang="en-US" sz="2400" dirty="0"/>
              <a:t>You can:</a:t>
            </a:r>
          </a:p>
          <a:p>
            <a:pPr lvl="1"/>
            <a:r>
              <a:rPr lang="en-US" sz="2400" dirty="0"/>
              <a:t>practice talking in places like a café, doctor’s office, or airport</a:t>
            </a:r>
          </a:p>
          <a:p>
            <a:pPr lvl="1"/>
            <a:r>
              <a:rPr lang="en-US" sz="2400" dirty="0"/>
              <a:t>speak naturally with an AI character</a:t>
            </a:r>
          </a:p>
          <a:p>
            <a:pPr lvl="1"/>
            <a:r>
              <a:rPr lang="en-US" sz="2400" dirty="0"/>
              <a:t>see a transcript of the conversation</a:t>
            </a:r>
          </a:p>
          <a:p>
            <a:pPr lvl="1"/>
            <a:r>
              <a:rPr lang="en-US" sz="2400" dirty="0"/>
              <a:t>practice at your own pace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		</a:t>
            </a:r>
            <a:r>
              <a:rPr lang="en-US" sz="2400" b="1" i="1" dirty="0"/>
              <a:t>Helpful for confidence and real-world communication.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5946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and person talking&#10;&#10;AI-generated content may be incorrect.">
            <a:extLst>
              <a:ext uri="{FF2B5EF4-FFF2-40B4-BE49-F238E27FC236}">
                <a16:creationId xmlns:a16="http://schemas.microsoft.com/office/drawing/2014/main" id="{391BA181-3ECF-0958-113C-CC9811863E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072" y="1748904"/>
            <a:ext cx="4978061" cy="3360191"/>
          </a:xfrm>
          <a:prstGeom prst="rect">
            <a:avLst/>
          </a:prstGeom>
        </p:spPr>
      </p:pic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7737C150-EAD1-99DE-70F8-380E2F5533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5112" y="2028920"/>
            <a:ext cx="4978061" cy="2800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7806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4C326083-ACFF-8EE7-7A64-61ED990679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364" y="0"/>
            <a:ext cx="3160690" cy="6858000"/>
          </a:xfrm>
          <a:prstGeom prst="rect">
            <a:avLst/>
          </a:prstGeom>
        </p:spPr>
      </p:pic>
      <p:pic>
        <p:nvPicPr>
          <p:cNvPr id="5" name="Picture 4" descr="A screenshot of a chat&#10;&#10;AI-generated content may be incorrect.">
            <a:extLst>
              <a:ext uri="{FF2B5EF4-FFF2-40B4-BE49-F238E27FC236}">
                <a16:creationId xmlns:a16="http://schemas.microsoft.com/office/drawing/2014/main" id="{BF4DAE42-8196-6067-9F12-F54B3B618B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55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1596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92F3E-1A71-CFB3-95B5-3A93F087B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3F6CA8-7B4E-3DE7-B30A-A082E5C2B2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1" y="2222287"/>
            <a:ext cx="10846815" cy="4524877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Coach</a:t>
            </a:r>
            <a:endParaRPr lang="en-US" sz="2400" dirty="0"/>
          </a:p>
          <a:p>
            <a:pPr lvl="1"/>
            <a:r>
              <a:rPr lang="en-US" sz="2400" dirty="0"/>
              <a:t>This tool focuses on expression and describing.</a:t>
            </a:r>
          </a:p>
          <a:p>
            <a:r>
              <a:rPr lang="en-US" sz="2400" dirty="0"/>
              <a:t>It helps you:</a:t>
            </a:r>
          </a:p>
          <a:p>
            <a:pPr lvl="1"/>
            <a:r>
              <a:rPr lang="en-US" sz="2400" dirty="0"/>
              <a:t>watch short videos</a:t>
            </a:r>
          </a:p>
          <a:p>
            <a:pPr lvl="1"/>
            <a:r>
              <a:rPr lang="en-US" sz="2400" dirty="0"/>
              <a:t>describe what you see</a:t>
            </a:r>
          </a:p>
          <a:p>
            <a:pPr lvl="1"/>
            <a:r>
              <a:rPr lang="en-US" sz="2400" dirty="0"/>
              <a:t>practice speaking or writing</a:t>
            </a:r>
          </a:p>
          <a:p>
            <a:pPr lvl="1"/>
            <a:r>
              <a:rPr lang="en-US" sz="2400" dirty="0"/>
              <a:t>receive gentle feedback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			</a:t>
            </a:r>
            <a:r>
              <a:rPr lang="en-US" sz="2400" b="1" i="1" dirty="0"/>
              <a:t>Helpful for storytelling, descriptions, and expressive language.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6585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17445-6645-B288-641A-8F643F91FB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in a white shirt&#10;&#10;AI-generated content may be incorrect.">
            <a:extLst>
              <a:ext uri="{FF2B5EF4-FFF2-40B4-BE49-F238E27FC236}">
                <a16:creationId xmlns:a16="http://schemas.microsoft.com/office/drawing/2014/main" id="{D30B8B5B-D77A-E17C-BFF4-DBF15CAB38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1904"/>
            <a:ext cx="7772400" cy="4025296"/>
          </a:xfrm>
          <a:prstGeom prst="rect">
            <a:avLst/>
          </a:prstGeom>
        </p:spPr>
      </p:pic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645F98F5-02F1-AD0C-A89E-74AE83052A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814024"/>
            <a:ext cx="7772400" cy="3043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6122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F5D08-9948-5DD1-F622-0CE9F520E0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137" y="851923"/>
            <a:ext cx="10571998" cy="970450"/>
          </a:xfrm>
        </p:spPr>
        <p:txBody>
          <a:bodyPr/>
          <a:lstStyle/>
          <a:p>
            <a:pPr algn="ctr"/>
            <a:r>
              <a:rPr lang="en-US" sz="5400" dirty="0"/>
              <a:t>GOOD NEWS!  </a:t>
            </a:r>
            <a:br>
              <a:rPr lang="en-US" sz="5400" dirty="0"/>
            </a:br>
            <a:r>
              <a:rPr lang="en-US" sz="5400" dirty="0"/>
              <a:t>Resources available!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D87CD4-4710-4572-3818-B001C54D46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Here is where you can find our </a:t>
            </a:r>
            <a:r>
              <a:rPr lang="en-US" sz="3200" dirty="0" err="1"/>
              <a:t>powerpoints</a:t>
            </a:r>
            <a:r>
              <a:rPr lang="en-US" sz="3200" dirty="0"/>
              <a:t> and other resources:</a:t>
            </a:r>
          </a:p>
          <a:p>
            <a:pPr lvl="1"/>
            <a:r>
              <a:rPr lang="en-US" sz="3200" dirty="0"/>
              <a:t>https://aphasia.org/all-about-naa-events/</a:t>
            </a:r>
          </a:p>
        </p:txBody>
      </p:sp>
    </p:spTree>
    <p:extLst>
      <p:ext uri="{BB962C8B-B14F-4D97-AF65-F5344CB8AC3E}">
        <p14:creationId xmlns:p14="http://schemas.microsoft.com/office/powerpoint/2010/main" val="34505439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phone&#10;&#10;AI-generated content may be incorrect.">
            <a:extLst>
              <a:ext uri="{FF2B5EF4-FFF2-40B4-BE49-F238E27FC236}">
                <a16:creationId xmlns:a16="http://schemas.microsoft.com/office/drawing/2014/main" id="{47F2AEE6-0DDF-F099-D98C-581990B119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55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4328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1F606B-3FDC-94A4-2DFC-ED7FBF75DD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96BE37-E4AE-1243-4E3C-798FAD97E8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/>
              <a:t>NEXT MEETING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C52B4-FA55-5442-71D9-798B86E6B4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See you next time!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Next Group: Wednesday, Mar 4</a:t>
            </a:r>
            <a:r>
              <a:rPr lang="en-US" sz="2400" b="1" baseline="30000" dirty="0">
                <a:solidFill>
                  <a:srgbClr val="FF0000"/>
                </a:solidFill>
              </a:rPr>
              <a:t>th</a:t>
            </a:r>
            <a:r>
              <a:rPr lang="en-US" sz="2400" b="1" dirty="0">
                <a:solidFill>
                  <a:srgbClr val="FF0000"/>
                </a:solidFill>
              </a:rPr>
              <a:t> @4:00pm EST</a:t>
            </a:r>
          </a:p>
        </p:txBody>
      </p:sp>
      <p:pic>
        <p:nvPicPr>
          <p:cNvPr id="1026" name="Picture 2" descr="Download Question Mark, Question, Response. Royalty-Free Stock Illustration  Image - Pixabay">
            <a:extLst>
              <a:ext uri="{FF2B5EF4-FFF2-40B4-BE49-F238E27FC236}">
                <a16:creationId xmlns:a16="http://schemas.microsoft.com/office/drawing/2014/main" id="{3B692248-EBA8-1AB1-5F4A-5DD8EBBB0F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1310" y="4040542"/>
            <a:ext cx="2143125" cy="2143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4345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FEB4-0946-7E29-B5B6-26A772BE45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 new AI app – made just for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9AA42-47A2-97C1-EEB6-00B0083535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Stephen Albright – stroke survivor</a:t>
            </a:r>
          </a:p>
          <a:p>
            <a:r>
              <a:rPr lang="en-US" sz="2800" dirty="0"/>
              <a:t>Created </a:t>
            </a:r>
            <a:r>
              <a:rPr lang="en-US" sz="2800" b="1" u="sng" dirty="0" err="1">
                <a:solidFill>
                  <a:srgbClr val="FF0000"/>
                </a:solidFill>
              </a:rPr>
              <a:t>AphasiaGPT</a:t>
            </a:r>
            <a:r>
              <a:rPr lang="en-US" sz="2800" b="1" u="sng" dirty="0">
                <a:solidFill>
                  <a:srgbClr val="FF0000"/>
                </a:solidFill>
              </a:rPr>
              <a:t> </a:t>
            </a:r>
            <a:r>
              <a:rPr lang="en-US" sz="2800" dirty="0"/>
              <a:t>– AI tool designed to assist individuals with aphasia in rebuilding their communication skills.</a:t>
            </a:r>
          </a:p>
          <a:p>
            <a:r>
              <a:rPr lang="en-US" sz="2800" dirty="0"/>
              <a:t>Offers AI powered conversations, exercises, and real-world scenario and practice</a:t>
            </a:r>
          </a:p>
        </p:txBody>
      </p:sp>
    </p:spTree>
    <p:extLst>
      <p:ext uri="{BB962C8B-B14F-4D97-AF65-F5344CB8AC3E}">
        <p14:creationId xmlns:p14="http://schemas.microsoft.com/office/powerpoint/2010/main" val="2849978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9C3E0-FC2B-3679-C9F2-9E01A1134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What is </a:t>
            </a:r>
            <a:r>
              <a:rPr lang="en-US" dirty="0" err="1"/>
              <a:t>AphasiaGPT</a:t>
            </a:r>
            <a:r>
              <a:rPr lang="en-US" dirty="0"/>
              <a:t>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5A1CF5-B763-B98A-6E1A-068FF7F657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5527" y="2942492"/>
            <a:ext cx="11146471" cy="4829908"/>
          </a:xfrm>
        </p:spPr>
        <p:txBody>
          <a:bodyPr>
            <a:normAutofit lnSpcReduction="10000"/>
          </a:bodyPr>
          <a:lstStyle/>
          <a:p>
            <a:r>
              <a:rPr lang="en-US" sz="2400" b="1" dirty="0" err="1"/>
              <a:t>AphasiaGPT</a:t>
            </a:r>
            <a:r>
              <a:rPr lang="en-US" sz="2400" b="1" dirty="0"/>
              <a:t> is an app designed to support communication for people with aphasia and other language challenges.</a:t>
            </a:r>
          </a:p>
          <a:p>
            <a:r>
              <a:rPr lang="en-US" sz="2400" dirty="0"/>
              <a:t>It helps with:</a:t>
            </a:r>
          </a:p>
          <a:p>
            <a:pPr lvl="1"/>
            <a:r>
              <a:rPr lang="en-US" sz="2400" dirty="0"/>
              <a:t>Word finding</a:t>
            </a:r>
          </a:p>
          <a:p>
            <a:pPr lvl="1"/>
            <a:r>
              <a:rPr lang="en-US" sz="2400" dirty="0"/>
              <a:t>Vocabulary practice</a:t>
            </a:r>
          </a:p>
          <a:p>
            <a:pPr lvl="1"/>
            <a:r>
              <a:rPr lang="en-US" sz="2400" dirty="0"/>
              <a:t>Listening and speaking</a:t>
            </a:r>
          </a:p>
          <a:p>
            <a:pPr lvl="1"/>
            <a:r>
              <a:rPr lang="en-US" sz="2400" dirty="0"/>
              <a:t>Everyday communication</a:t>
            </a:r>
          </a:p>
          <a:p>
            <a:r>
              <a:rPr lang="en-US" sz="2400" dirty="0"/>
              <a:t>You can use it:</a:t>
            </a:r>
          </a:p>
          <a:p>
            <a:pPr lvl="1"/>
            <a:r>
              <a:rPr lang="en-US" sz="2400" dirty="0"/>
              <a:t>on a computer</a:t>
            </a:r>
          </a:p>
          <a:p>
            <a:pPr lvl="1"/>
            <a:r>
              <a:rPr lang="en-US" sz="2400" dirty="0"/>
              <a:t>on a phone </a:t>
            </a:r>
            <a:r>
              <a:rPr lang="en-US" sz="2400" i="1" dirty="0"/>
              <a:t>(availability may depend on the device)</a:t>
            </a:r>
            <a:endParaRPr lang="en-US" sz="2400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36836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ABA9BD-433E-1014-4D7B-02BED191DA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Word Finder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F00517-F1F5-B57C-D4F8-F6CDE3FFC7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4909" y="2222287"/>
            <a:ext cx="10888377" cy="4188525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/>
              <a:t>Word Finder</a:t>
            </a:r>
          </a:p>
          <a:p>
            <a:pPr lvl="1"/>
            <a:r>
              <a:rPr lang="en-US" sz="2600" dirty="0"/>
              <a:t>This tool helps when a word feels “stuck.”</a:t>
            </a:r>
          </a:p>
          <a:p>
            <a:r>
              <a:rPr lang="en-US" sz="2600" dirty="0"/>
              <a:t>It can:</a:t>
            </a:r>
          </a:p>
          <a:p>
            <a:pPr lvl="1"/>
            <a:r>
              <a:rPr lang="en-US" sz="2600" dirty="0"/>
              <a:t>explain the meaning of a word in simple language</a:t>
            </a:r>
          </a:p>
          <a:p>
            <a:pPr lvl="1"/>
            <a:r>
              <a:rPr lang="en-US" sz="2600" dirty="0"/>
              <a:t>give examples in short or longer sentences</a:t>
            </a:r>
          </a:p>
          <a:p>
            <a:pPr lvl="1"/>
            <a:r>
              <a:rPr lang="en-US" sz="2600" dirty="0"/>
              <a:t>find similar words or opposite words</a:t>
            </a:r>
          </a:p>
          <a:p>
            <a:pPr lvl="1"/>
            <a:r>
              <a:rPr lang="en-US" sz="2600" dirty="0"/>
              <a:t>read answers out loud so you can listen and read together</a:t>
            </a:r>
          </a:p>
          <a:p>
            <a:pPr marL="457200" lvl="1" indent="0">
              <a:buNone/>
            </a:pPr>
            <a:endParaRPr lang="en-US" sz="2600" dirty="0"/>
          </a:p>
          <a:p>
            <a:pPr marL="457200" lvl="1" indent="0" algn="ctr">
              <a:buNone/>
            </a:pPr>
            <a:r>
              <a:rPr lang="en-US" sz="2600" b="1" i="1" dirty="0"/>
              <a:t>Helpful for word finding, reading, and understanding new words</a:t>
            </a:r>
            <a:r>
              <a:rPr lang="en-US" sz="2000" b="1" i="1" dirty="0"/>
              <a:t>.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540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A988F190-E5C8-E362-D37D-C7A15DF66B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190" y="0"/>
            <a:ext cx="3160690" cy="6858000"/>
          </a:xfrm>
          <a:prstGeom prst="rect">
            <a:avLst/>
          </a:prstGeom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1DA91DE4-5AA9-8635-CDA6-4EB0913CFF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906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914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4A613D34-0D33-C471-9E8A-4A92E2A5B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80" y="0"/>
            <a:ext cx="3160690" cy="6858000"/>
          </a:xfrm>
          <a:prstGeom prst="rect">
            <a:avLst/>
          </a:prstGeom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5A66A383-90E4-9BA4-2A13-95475B341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55" y="0"/>
            <a:ext cx="3160690" cy="6858000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9795D32E-3B2D-9C4C-0761-1614523E4E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765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60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phone&#10;&#10;AI-generated content may be incorrect.">
            <a:extLst>
              <a:ext uri="{FF2B5EF4-FFF2-40B4-BE49-F238E27FC236}">
                <a16:creationId xmlns:a16="http://schemas.microsoft.com/office/drawing/2014/main" id="{ACDB6349-F0F2-9A3D-E5D0-F9E17CA4C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784" y="-7374"/>
            <a:ext cx="3160690" cy="6858000"/>
          </a:xfrm>
          <a:prstGeom prst="rect">
            <a:avLst/>
          </a:prstGeom>
        </p:spPr>
      </p:pic>
      <p:pic>
        <p:nvPicPr>
          <p:cNvPr id="5" name="Picture 4" descr="A screenshot of a phone&#10;&#10;AI-generated content may be incorrect.">
            <a:extLst>
              <a:ext uri="{FF2B5EF4-FFF2-40B4-BE49-F238E27FC236}">
                <a16:creationId xmlns:a16="http://schemas.microsoft.com/office/drawing/2014/main" id="{3AB2EA3C-62E1-DC15-5B93-4B9A66A323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5655" y="-7374"/>
            <a:ext cx="3160690" cy="6858000"/>
          </a:xfrm>
          <a:prstGeom prst="rect">
            <a:avLst/>
          </a:prstGeom>
        </p:spPr>
      </p:pic>
      <p:pic>
        <p:nvPicPr>
          <p:cNvPr id="7" name="Picture 6" descr="A screenshot of a phone&#10;&#10;AI-generated content may be incorrect.">
            <a:extLst>
              <a:ext uri="{FF2B5EF4-FFF2-40B4-BE49-F238E27FC236}">
                <a16:creationId xmlns:a16="http://schemas.microsoft.com/office/drawing/2014/main" id="{1A62E622-28A5-E347-2891-CB2BC3BEA2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8506" y="0"/>
            <a:ext cx="316069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1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8D08D-A0F5-83B7-3A30-95EB970CA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Vocabulary Builder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E37F3-2224-1398-D84E-A4D02ED1A7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1891" y="2222287"/>
            <a:ext cx="10791395" cy="4188525"/>
          </a:xfrm>
        </p:spPr>
        <p:txBody>
          <a:bodyPr>
            <a:normAutofit fontScale="92500" lnSpcReduction="20000"/>
          </a:bodyPr>
          <a:lstStyle/>
          <a:p>
            <a:r>
              <a:rPr lang="en-US" sz="2600" b="1" dirty="0"/>
              <a:t>Vocabulary Builder</a:t>
            </a:r>
          </a:p>
          <a:p>
            <a:pPr lvl="1"/>
            <a:r>
              <a:rPr lang="en-US" sz="2600" dirty="0"/>
              <a:t>This feature helps you save and practice important words.</a:t>
            </a:r>
          </a:p>
          <a:p>
            <a:r>
              <a:rPr lang="en-US" sz="2600" dirty="0"/>
              <a:t>You can:</a:t>
            </a:r>
          </a:p>
          <a:p>
            <a:pPr lvl="1"/>
            <a:r>
              <a:rPr lang="en-US" sz="2600" dirty="0"/>
              <a:t>create your own personal word lists</a:t>
            </a:r>
          </a:p>
          <a:p>
            <a:pPr lvl="1"/>
            <a:r>
              <a:rPr lang="en-US" sz="2600" dirty="0"/>
              <a:t>tap a word to hear it spoken slowly</a:t>
            </a:r>
          </a:p>
          <a:p>
            <a:pPr lvl="1"/>
            <a:r>
              <a:rPr lang="en-US" sz="2600" dirty="0"/>
              <a:t>see visual examples to help memory</a:t>
            </a:r>
          </a:p>
          <a:p>
            <a:pPr lvl="1"/>
            <a:r>
              <a:rPr lang="en-US" sz="2600" dirty="0"/>
              <a:t>track your progress over time</a:t>
            </a:r>
          </a:p>
          <a:p>
            <a:pPr marL="0" indent="0">
              <a:buNone/>
            </a:pPr>
            <a:endParaRPr lang="en-US" sz="2600" dirty="0"/>
          </a:p>
          <a:p>
            <a:pPr marL="0" indent="0" algn="ctr">
              <a:buNone/>
            </a:pPr>
            <a:r>
              <a:rPr lang="en-US" sz="2600" b="1" i="1" dirty="0"/>
              <a:t> Helpful for therapy practice and everyday words you use a lot.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10364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Quotabl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00C6BB"/>
      </a:accent1>
      <a:accent2>
        <a:srgbClr val="6FEBA0"/>
      </a:accent2>
      <a:accent3>
        <a:srgbClr val="B6DF5E"/>
      </a:accent3>
      <a:accent4>
        <a:srgbClr val="EFB251"/>
      </a:accent4>
      <a:accent5>
        <a:srgbClr val="EF755F"/>
      </a:accent5>
      <a:accent6>
        <a:srgbClr val="ED515C"/>
      </a:accent6>
      <a:hlink>
        <a:srgbClr val="8F8F8F"/>
      </a:hlink>
      <a:folHlink>
        <a:srgbClr val="A5A5A5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Quotable</Template>
  <TotalTime>13030</TotalTime>
  <Words>483</Words>
  <Application>Microsoft Office PowerPoint</Application>
  <PresentationFormat>Widescreen</PresentationFormat>
  <Paragraphs>88</Paragraphs>
  <Slides>21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Aptos</vt:lpstr>
      <vt:lpstr>Century Gothic</vt:lpstr>
      <vt:lpstr>Wingdings 2</vt:lpstr>
      <vt:lpstr>Quotable</vt:lpstr>
      <vt:lpstr>Technology and Supports for Aphasia</vt:lpstr>
      <vt:lpstr>GOOD NEWS!   Resources available!</vt:lpstr>
      <vt:lpstr>A new AI app – made just for YOU!</vt:lpstr>
      <vt:lpstr>What is AphasiaGPT?</vt:lpstr>
      <vt:lpstr>Word Finder</vt:lpstr>
      <vt:lpstr>PowerPoint Presentation</vt:lpstr>
      <vt:lpstr>PowerPoint Presentation</vt:lpstr>
      <vt:lpstr>PowerPoint Presentation</vt:lpstr>
      <vt:lpstr>Vocabulary Builder</vt:lpstr>
      <vt:lpstr>PowerPoint Presentation</vt:lpstr>
      <vt:lpstr>Personalized News</vt:lpstr>
      <vt:lpstr>PowerPoint Presentation</vt:lpstr>
      <vt:lpstr>Recorder</vt:lpstr>
      <vt:lpstr>PowerPoint Presentation</vt:lpstr>
      <vt:lpstr>Simulation</vt:lpstr>
      <vt:lpstr>PowerPoint Presentation</vt:lpstr>
      <vt:lpstr>PowerPoint Presentation</vt:lpstr>
      <vt:lpstr>Coach</vt:lpstr>
      <vt:lpstr>PowerPoint Presentation</vt:lpstr>
      <vt:lpstr>PowerPoint Presentation</vt:lpstr>
      <vt:lpstr>NEXT MEETING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Brooke Lang</dc:creator>
  <cp:lastModifiedBy>Brooke Lang</cp:lastModifiedBy>
  <cp:revision>1</cp:revision>
  <dcterms:created xsi:type="dcterms:W3CDTF">2026-01-07T21:59:14Z</dcterms:created>
  <dcterms:modified xsi:type="dcterms:W3CDTF">2026-02-04T22:00:18Z</dcterms:modified>
</cp:coreProperties>
</file>