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1095" r:id="rId2"/>
    <p:sldId id="1092" r:id="rId3"/>
    <p:sldId id="1117" r:id="rId4"/>
    <p:sldId id="1131" r:id="rId5"/>
    <p:sldId id="1118" r:id="rId6"/>
    <p:sldId id="1120" r:id="rId7"/>
    <p:sldId id="1121" r:id="rId8"/>
    <p:sldId id="1122" r:id="rId9"/>
    <p:sldId id="1123" r:id="rId10"/>
    <p:sldId id="1132" r:id="rId11"/>
    <p:sldId id="1133" r:id="rId12"/>
    <p:sldId id="1134" r:id="rId13"/>
    <p:sldId id="1140" r:id="rId14"/>
    <p:sldId id="1148" r:id="rId15"/>
    <p:sldId id="1149" r:id="rId16"/>
    <p:sldId id="1142" r:id="rId17"/>
    <p:sldId id="43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73EE98-9CA1-4600-8496-63E9FFE71F3D}" v="39" dt="2026-01-07T22:00:38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3" autoAdjust="0"/>
    <p:restoredTop sz="94640"/>
  </p:normalViewPr>
  <p:slideViewPr>
    <p:cSldViewPr snapToGrid="0">
      <p:cViewPr varScale="1">
        <p:scale>
          <a:sx n="51" d="100"/>
          <a:sy n="51" d="100"/>
        </p:scale>
        <p:origin x="1344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Lang" userId="b0c4d54ea9be1893" providerId="LiveId" clId="{DE9514DC-4727-4117-8CE4-54C153839844}"/>
    <pc:docChg chg="custSel addSld delSld modSld">
      <pc:chgData name="Brooke Lang" userId="b0c4d54ea9be1893" providerId="LiveId" clId="{DE9514DC-4727-4117-8CE4-54C153839844}" dt="2026-01-07T22:00:52.349" v="44" actId="47"/>
      <pc:docMkLst>
        <pc:docMk/>
      </pc:docMkLst>
      <pc:sldChg chg="modSp mod modAnim">
        <pc:chgData name="Brooke Lang" userId="b0c4d54ea9be1893" providerId="LiveId" clId="{DE9514DC-4727-4117-8CE4-54C153839844}" dt="2026-01-07T22:00:38.426" v="41" actId="20577"/>
        <pc:sldMkLst>
          <pc:docMk/>
          <pc:sldMk cId="2980668590" sldId="1092"/>
        </pc:sldMkLst>
        <pc:spChg chg="mod">
          <ac:chgData name="Brooke Lang" userId="b0c4d54ea9be1893" providerId="LiveId" clId="{DE9514DC-4727-4117-8CE4-54C153839844}" dt="2026-01-07T22:00:38.426" v="41" actId="20577"/>
          <ac:spMkLst>
            <pc:docMk/>
            <pc:sldMk cId="2980668590" sldId="1092"/>
            <ac:spMk id="3" creationId="{384B9EC5-5D8D-3835-B568-F68D2E295BA5}"/>
          </ac:spMkLst>
        </pc:spChg>
      </pc:sldChg>
      <pc:sldChg chg="del">
        <pc:chgData name="Brooke Lang" userId="b0c4d54ea9be1893" providerId="LiveId" clId="{DE9514DC-4727-4117-8CE4-54C153839844}" dt="2026-01-07T22:00:45.740" v="43" actId="47"/>
        <pc:sldMkLst>
          <pc:docMk/>
          <pc:sldMk cId="4025103648" sldId="1135"/>
        </pc:sldMkLst>
      </pc:sldChg>
      <pc:sldChg chg="del">
        <pc:chgData name="Brooke Lang" userId="b0c4d54ea9be1893" providerId="LiveId" clId="{DE9514DC-4727-4117-8CE4-54C153839844}" dt="2026-01-07T22:00:52.349" v="44" actId="47"/>
        <pc:sldMkLst>
          <pc:docMk/>
          <pc:sldMk cId="46464516" sldId="1136"/>
        </pc:sldMkLst>
      </pc:sldChg>
      <pc:sldChg chg="del">
        <pc:chgData name="Brooke Lang" userId="b0c4d54ea9be1893" providerId="LiveId" clId="{DE9514DC-4727-4117-8CE4-54C153839844}" dt="2026-01-07T22:00:52.349" v="44" actId="47"/>
        <pc:sldMkLst>
          <pc:docMk/>
          <pc:sldMk cId="1157779932" sldId="1137"/>
        </pc:sldMkLst>
      </pc:sldChg>
      <pc:sldChg chg="del">
        <pc:chgData name="Brooke Lang" userId="b0c4d54ea9be1893" providerId="LiveId" clId="{DE9514DC-4727-4117-8CE4-54C153839844}" dt="2026-01-07T22:00:52.349" v="44" actId="47"/>
        <pc:sldMkLst>
          <pc:docMk/>
          <pc:sldMk cId="2370594670" sldId="1138"/>
        </pc:sldMkLst>
      </pc:sldChg>
      <pc:sldChg chg="del">
        <pc:chgData name="Brooke Lang" userId="b0c4d54ea9be1893" providerId="LiveId" clId="{DE9514DC-4727-4117-8CE4-54C153839844}" dt="2026-01-07T22:00:52.349" v="44" actId="47"/>
        <pc:sldMkLst>
          <pc:docMk/>
          <pc:sldMk cId="3997658507" sldId="1139"/>
        </pc:sldMkLst>
      </pc:sldChg>
      <pc:sldChg chg="del">
        <pc:chgData name="Brooke Lang" userId="b0c4d54ea9be1893" providerId="LiveId" clId="{DE9514DC-4727-4117-8CE4-54C153839844}" dt="2026-01-07T22:00:52.349" v="44" actId="47"/>
        <pc:sldMkLst>
          <pc:docMk/>
          <pc:sldMk cId="2482431888" sldId="1141"/>
        </pc:sldMkLst>
      </pc:sldChg>
      <pc:sldChg chg="del">
        <pc:chgData name="Brooke Lang" userId="b0c4d54ea9be1893" providerId="LiveId" clId="{DE9514DC-4727-4117-8CE4-54C153839844}" dt="2026-01-07T22:00:52.349" v="44" actId="47"/>
        <pc:sldMkLst>
          <pc:docMk/>
          <pc:sldMk cId="2689509422" sldId="1143"/>
        </pc:sldMkLst>
      </pc:sldChg>
      <pc:sldChg chg="del">
        <pc:chgData name="Brooke Lang" userId="b0c4d54ea9be1893" providerId="LiveId" clId="{DE9514DC-4727-4117-8CE4-54C153839844}" dt="2026-01-07T22:00:52.349" v="44" actId="47"/>
        <pc:sldMkLst>
          <pc:docMk/>
          <pc:sldMk cId="2219780672" sldId="1144"/>
        </pc:sldMkLst>
      </pc:sldChg>
      <pc:sldChg chg="del">
        <pc:chgData name="Brooke Lang" userId="b0c4d54ea9be1893" providerId="LiveId" clId="{DE9514DC-4727-4117-8CE4-54C153839844}" dt="2026-01-07T22:00:52.349" v="44" actId="47"/>
        <pc:sldMkLst>
          <pc:docMk/>
          <pc:sldMk cId="2813432815" sldId="1146"/>
        </pc:sldMkLst>
      </pc:sldChg>
      <pc:sldChg chg="del">
        <pc:chgData name="Brooke Lang" userId="b0c4d54ea9be1893" providerId="LiveId" clId="{DE9514DC-4727-4117-8CE4-54C153839844}" dt="2026-01-07T22:00:52.349" v="44" actId="47"/>
        <pc:sldMkLst>
          <pc:docMk/>
          <pc:sldMk cId="3692612215" sldId="1147"/>
        </pc:sldMkLst>
      </pc:sldChg>
      <pc:sldChg chg="del">
        <pc:chgData name="Brooke Lang" userId="b0c4d54ea9be1893" providerId="LiveId" clId="{DE9514DC-4727-4117-8CE4-54C153839844}" dt="2026-01-07T22:00:52.349" v="44" actId="47"/>
        <pc:sldMkLst>
          <pc:docMk/>
          <pc:sldMk cId="868159600" sldId="1150"/>
        </pc:sldMkLst>
      </pc:sldChg>
      <pc:sldChg chg="new del">
        <pc:chgData name="Brooke Lang" userId="b0c4d54ea9be1893" providerId="LiveId" clId="{DE9514DC-4727-4117-8CE4-54C153839844}" dt="2026-01-07T22:00:45.037" v="42" actId="47"/>
        <pc:sldMkLst>
          <pc:docMk/>
          <pc:sldMk cId="753011831" sldId="115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5T17:35:01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2671 24575,'68'-115'0,"3"-3"0,102-147 0,57-83 0,-119 184 0,-87 131 0,1 2 0,55-55 0,-47 52 0,138-130 0,-3 2 0,20-5 0,-28 29 0,-94 80 0,125-83 0,-82 65 0,-35 32 0,-53 33 0,38-27 0,-8-1 0,-19 12 0,2 1 0,1 2 0,1 1 0,62-28 0,11 6 0,115-42 0,-117 45 0,39-12 0,-119 48 0,36-6 0,19-3 0,-47 7 0,0 1 0,1 2 0,41-1 0,110 7 0,-85 1 0,-65-1 0,177 7 0,-184-5 0,0 2 0,0 1 0,-1 2 0,0 1 0,31 13 0,9 6 0,-38-17 0,-1 2 0,36 20 0,-52-24 0,148 99 0,-89-59 0,-52-36 0,0 0 0,35 31 0,24 29 0,32 31 0,-74-68 0,66 47 0,6 5 0,-97-78 0,0 0 0,0-1 0,1-1 0,18 8 0,-19-10 0,-1 1 0,1 0 0,-1 0 0,0 2 0,20 17 0,-24-17 0,0-1 0,0 0 0,1 0 0,0-1 0,0 0 0,1 0 0,0-1 0,12 5 0,-1-1 0,-1 2 0,-1 0 0,1 1 0,-2 1 0,27 27 0,-44-40 0,1 1 0,0-1 0,0 1 0,-1-1 0,1 0 0,0 1 0,0-1 0,0 0 0,0 0 0,0-1 0,0 1 0,1 0 0,1 0 0,-2-1 0,-1 0 0,0-1 0,0 1 0,0 0 0,0-1 0,0 1 0,0 0 0,0-1 0,0 0 0,-1 1 0,1-1 0,0 1 0,0-1 0,0 0 0,0 0 0,-1 1 0,1-1 0,0 0 0,-1 0 0,1 0 0,-1 0 0,1 0 0,-1 0 0,1 0 0,-1 0 0,0 0 0,1 0 0,-1 0 0,0-1 0,4-14 0,-2 0 0,0 0 0,-1 0 0,0 0 0,-1 0 0,-1 1 0,0-1 0,-2 0 0,1 0 0,-2 1 0,0-1 0,-10-22 0,10 30 0,1 1 0,-2 0 0,1 0 0,-1 0 0,0 0 0,-1 1 0,-6-6 0,7 6 0,-1 0 0,1 0 0,0-1 0,0 0 0,0 1 0,1-1 0,-6-14 0,-3-19 0,7 18 0,-2 1 0,0 0 0,0 0 0,-2 0 0,-1 1 0,-1 1 0,-16-22 0,28 40 0,-1 1 0,1-1 0,-1 0 0,1 1 0,-1-1 0,0 0 0,1 1 0,-1-1 0,0 1 0,1-1 0,-1 1 0,0-1 0,0 1 0,0-1 0,1 1 0,-1 0 0,0-1 0,0 1 0,0 0 0,0 0 0,0 0 0,-1 0 0,1 0 0,0 0 0,1 1 0,-1-1 0,0 1 0,1-1 0,-1 1 0,1-1 0,-1 1 0,0 0 0,1-1 0,-1 1 0,1 0 0,0-1 0,-1 1 0,1 0 0,0-1 0,-1 1 0,1 0 0,-1 1 0,-5 47 0,6-46 0,-2 32 0,2-1 0,4 36 0,-2-53 0,1-1 0,0 1 0,2-1 0,0 0 0,0 0 0,11 20 0,24 58 0,-32-71 0,1-1 0,1 1 0,1-2 0,20 30 0,-23-40 0,0 2 0,-1-1 0,0 1 0,-1 0 0,0 0 0,6 23 0,-11-32 0,0 1 0,0 0 0,-1 0 0,1 0 0,-1 0 0,0-1 0,0 1 0,-1 0 0,0 0 0,-1 6 0,1-9 0,0 1 0,0 0 0,-1-1 0,1 1 0,-1 0 0,1-1 0,-1 0 0,0 1 0,0-1 0,0 0 0,0 0 0,0 0 0,-1 0 0,1 0 0,-1-1 0,1 1 0,-1-1 0,-3 2 0,-4 1 0,-1-1 0,0 0 0,1 0 0,-1-1 0,0-1 0,-18 1 0,-72-5 0,51 0 0,39 2 0,-14 0 0,-1 0 0,1 2 0,-1 0 0,1 2 0,-33 7 0,23-1 0,0-3 0,0 0 0,-39 0 0,-106-6 0,124-1 0,67 1 0,26 0 0,55 7 0,-5 7 0,0-3 0,129-1 0,-164-9 0,-34 1 0,1-2 0,-1 0 0,1-1 0,-1 0 0,1-2 0,-1 0 0,32-11 0,-46 12 0,0 0 0,0-1 0,0 0 0,0 0 0,0 0 0,-1 0 0,1 0 0,-1-1 0,0 1 0,0-1 0,0 0 0,-1 0 0,1 0 0,-1-1 0,0 1 0,0 0 0,-1-1 0,1 1 0,-1-1 0,0 0 0,1-5 0,0-11 0,0-1 0,-1 0 0,-3-30 0,1 28 0,-4-398 0,3 397 0,-1 0 0,0 0 0,-2 0 0,-1 1 0,-1-1 0,-12-27 0,-4-13 0,17 43 0,1 0 0,1 0 0,-2-24 0,5 33 0,1 0 0,0 1 0,0-1 0,1 0 0,1 0 0,5-20 0,-7 32 0,0 0 0,1 0 0,-1 0 0,0-1 0,1 1 0,-1 0 0,0 0 0,1 0 0,-1 0 0,1 0 0,0 0 0,-1 0 0,1 0 0,0 0 0,0 1 0,-1-1 0,1 0 0,0 0 0,0 0 0,0 1 0,0-1 0,0 1 0,0-1 0,0 1 0,0-1 0,0 1 0,0-1 0,1 1 0,-1 0 0,0 0 0,0 0 0,0-1 0,0 1 0,0 0 0,1 0 0,-1 1 0,0-1 0,0 0 0,0 0 0,0 1 0,0-1 0,1 0 0,-1 1 0,0-1 0,0 1 0,0-1 0,0 1 0,0 0 0,0-1 0,-1 1 0,1 0 0,0 0 0,1 1 0,7 6 0,0 1 0,-1 0 0,15 19 0,-18-21 0,5 9 0,0 1 0,-1 1 0,-1 0 0,0 0 0,-1 1 0,-1-1 0,6 36 0,16 46 0,-17-65 0,-1 1 0,-1 1 0,-2-1 0,3 62 0,-9 151 0,-4-114 0,3-124 0,0 0 0,-1-1 0,0 1 0,-1 0 0,0 0 0,-7 18 0,8-24 0,-1-1 0,-1 0 0,1 0 0,-1 0 0,1 0 0,-1 0 0,0-1 0,-1 1 0,1-1 0,-1 0 0,1 0 0,-1 0 0,0 0 0,0-1 0,0 1 0,0-1 0,-1 0 0,-4 1 0,-6 2 0,1-1 0,-1-1 0,0-1 0,0 0 0,-19 0 0,-81-7 0,44 1 0,-323 1-27,247 3-1311,111 0-5488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C5AB5-8FA9-D54C-BECE-D28ED4B041D2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8E60C-EBF8-2F40-B0CE-BB17D4E3F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 support is in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8E60C-EBF8-2F40-B0CE-BB17D4E3F4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1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2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5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20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2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8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8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4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1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5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0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4F3D1A-BD2A-440F-A189-389581BB776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E4FBB90-8B86-42B1-B85A-64E15FE73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36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4328-2F45-E095-7E7A-758065E02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Technology and Supports for Aphasia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6B624-F941-B54A-1544-7F2F37C5D7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Brooke Lang, M.A., CCC-SLP and Bryn Lander</a:t>
            </a:r>
          </a:p>
        </p:txBody>
      </p:sp>
    </p:spTree>
    <p:extLst>
      <p:ext uri="{BB962C8B-B14F-4D97-AF65-F5344CB8AC3E}">
        <p14:creationId xmlns:p14="http://schemas.microsoft.com/office/powerpoint/2010/main" val="301838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FEB4-0946-7E29-B5B6-26A772BE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new AI app – made just for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9AA42-47A2-97C1-EEB6-00B008353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Stephen Albright – stroke survivor</a:t>
            </a:r>
          </a:p>
          <a:p>
            <a:r>
              <a:rPr lang="en-US" sz="2800" dirty="0"/>
              <a:t>Created </a:t>
            </a:r>
            <a:r>
              <a:rPr lang="en-US" sz="2800" b="1" u="sng" dirty="0" err="1">
                <a:solidFill>
                  <a:srgbClr val="FF0000"/>
                </a:solidFill>
              </a:rPr>
              <a:t>AphasiaGPT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– AI tool designed to assist individuals with aphasia in rebuilding their communication skills.</a:t>
            </a:r>
          </a:p>
          <a:p>
            <a:r>
              <a:rPr lang="en-US" sz="2800" dirty="0"/>
              <a:t>Offers AI powered conversations, exercises, and real-world scenario and practice</a:t>
            </a:r>
          </a:p>
        </p:txBody>
      </p:sp>
    </p:spTree>
    <p:extLst>
      <p:ext uri="{BB962C8B-B14F-4D97-AF65-F5344CB8AC3E}">
        <p14:creationId xmlns:p14="http://schemas.microsoft.com/office/powerpoint/2010/main" val="284997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C3E0-FC2B-3679-C9F2-9E01A113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</a:t>
            </a:r>
            <a:r>
              <a:rPr lang="en-US" dirty="0" err="1"/>
              <a:t>AphasiaGPT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1CF5-B763-B98A-6E1A-068FF7F65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7" y="2942492"/>
            <a:ext cx="11146471" cy="4829908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/>
              <a:t>AphasiaGPT</a:t>
            </a:r>
            <a:r>
              <a:rPr lang="en-US" sz="2400" b="1" dirty="0"/>
              <a:t> is an app designed to support communication for people with aphasia and other language challenges.</a:t>
            </a:r>
          </a:p>
          <a:p>
            <a:r>
              <a:rPr lang="en-US" sz="2400" dirty="0"/>
              <a:t>It helps with:</a:t>
            </a:r>
          </a:p>
          <a:p>
            <a:pPr lvl="1"/>
            <a:r>
              <a:rPr lang="en-US" sz="2400" dirty="0"/>
              <a:t>Word finding</a:t>
            </a:r>
          </a:p>
          <a:p>
            <a:pPr lvl="1"/>
            <a:r>
              <a:rPr lang="en-US" sz="2400" dirty="0"/>
              <a:t>Vocabulary practice</a:t>
            </a:r>
          </a:p>
          <a:p>
            <a:pPr lvl="1"/>
            <a:r>
              <a:rPr lang="en-US" sz="2400" dirty="0"/>
              <a:t>Listening and speaking</a:t>
            </a:r>
          </a:p>
          <a:p>
            <a:pPr lvl="1"/>
            <a:r>
              <a:rPr lang="en-US" sz="2400" dirty="0"/>
              <a:t>Everyday communication</a:t>
            </a:r>
          </a:p>
          <a:p>
            <a:r>
              <a:rPr lang="en-US" sz="2400" dirty="0"/>
              <a:t>You can use it:</a:t>
            </a:r>
          </a:p>
          <a:p>
            <a:pPr lvl="1"/>
            <a:r>
              <a:rPr lang="en-US" sz="2400" dirty="0"/>
              <a:t>on a computer</a:t>
            </a:r>
          </a:p>
          <a:p>
            <a:pPr lvl="1"/>
            <a:r>
              <a:rPr lang="en-US" sz="2400" dirty="0"/>
              <a:t>on a phone </a:t>
            </a:r>
            <a:r>
              <a:rPr lang="en-US" sz="2400" i="1" dirty="0"/>
              <a:t>(availability may depend on the device)</a:t>
            </a:r>
            <a:endParaRPr lang="en-US" sz="24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8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A9BD-433E-1014-4D7B-02BED191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Word Finder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00517-F1F5-B57C-D4F8-F6CDE3FFC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2222287"/>
            <a:ext cx="10888377" cy="4188525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Word Finder</a:t>
            </a:r>
          </a:p>
          <a:p>
            <a:pPr lvl="1"/>
            <a:r>
              <a:rPr lang="en-US" sz="2600" dirty="0"/>
              <a:t>This tool helps when a word feels “stuck.”</a:t>
            </a:r>
          </a:p>
          <a:p>
            <a:r>
              <a:rPr lang="en-US" sz="2600" dirty="0"/>
              <a:t>It can:</a:t>
            </a:r>
          </a:p>
          <a:p>
            <a:pPr lvl="1"/>
            <a:r>
              <a:rPr lang="en-US" sz="2600" dirty="0"/>
              <a:t>explain the meaning of a word in simple language</a:t>
            </a:r>
          </a:p>
          <a:p>
            <a:pPr lvl="1"/>
            <a:r>
              <a:rPr lang="en-US" sz="2600" dirty="0"/>
              <a:t>give examples in short or longer sentences</a:t>
            </a:r>
          </a:p>
          <a:p>
            <a:pPr lvl="1"/>
            <a:r>
              <a:rPr lang="en-US" sz="2600" dirty="0"/>
              <a:t>find similar words or opposite words</a:t>
            </a:r>
          </a:p>
          <a:p>
            <a:pPr lvl="1"/>
            <a:r>
              <a:rPr lang="en-US" sz="2600" dirty="0"/>
              <a:t>read answers out loud so you can listen and read together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 algn="ctr">
              <a:buNone/>
            </a:pPr>
            <a:r>
              <a:rPr lang="en-US" sz="2600" b="1" i="1" dirty="0"/>
              <a:t>Helpful for word finding, reading, and understanding new words</a:t>
            </a:r>
            <a:r>
              <a:rPr lang="en-US" sz="2000" b="1" i="1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5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A988F190-E5C8-E362-D37D-C7A15DF66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90" y="0"/>
            <a:ext cx="3160690" cy="6858000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1DA91DE4-5AA9-8635-CDA6-4EB0913CF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06" y="0"/>
            <a:ext cx="3160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9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4A613D34-0D33-C471-9E8A-4A92E2A5B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80" y="0"/>
            <a:ext cx="3160690" cy="6858000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5A66A383-90E4-9BA4-2A13-95475B341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55" y="0"/>
            <a:ext cx="3160690" cy="6858000"/>
          </a:xfrm>
          <a:prstGeom prst="rect">
            <a:avLst/>
          </a:prstGeom>
        </p:spPr>
      </p:pic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9795D32E-3B2D-9C4C-0761-1614523E4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65" y="0"/>
            <a:ext cx="3160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ACDB6349-F0F2-9A3D-E5D0-F9E17CA4C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84" y="-7374"/>
            <a:ext cx="3160690" cy="6858000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3AB2EA3C-62E1-DC15-5B93-4B9A66A32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55" y="-7374"/>
            <a:ext cx="3160690" cy="6858000"/>
          </a:xfrm>
          <a:prstGeom prst="rect">
            <a:avLst/>
          </a:prstGeom>
        </p:spPr>
      </p:pic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1A62E622-28A5-E347-2891-CB2BC3BEA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06" y="0"/>
            <a:ext cx="31606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15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6373ED0-9EED-EA47-71AB-598C35A81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2542"/>
          <a:stretch>
            <a:fillRect/>
          </a:stretch>
        </p:blipFill>
        <p:spPr>
          <a:xfrm>
            <a:off x="5143572" y="3335378"/>
            <a:ext cx="6856267" cy="3807847"/>
          </a:xfrm>
          <a:prstGeom prst="rect">
            <a:avLst/>
          </a:prstGeom>
        </p:spPr>
      </p:pic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3B92E36E-4407-085E-8A53-208D37C8F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r="16551" b="-2"/>
          <a:stretch>
            <a:fillRect/>
          </a:stretch>
        </p:blipFill>
        <p:spPr>
          <a:xfrm>
            <a:off x="297976" y="1114116"/>
            <a:ext cx="4845595" cy="4038934"/>
          </a:xfrm>
          <a:prstGeom prst="rect">
            <a:avLst/>
          </a:prstGeom>
        </p:spPr>
      </p:pic>
      <p:pic>
        <p:nvPicPr>
          <p:cNvPr id="7" name="Picture 6" descr="A person pointing at a group of people&#10;&#10;AI-generated content may be incorrect.">
            <a:extLst>
              <a:ext uri="{FF2B5EF4-FFF2-40B4-BE49-F238E27FC236}">
                <a16:creationId xmlns:a16="http://schemas.microsoft.com/office/drawing/2014/main" id="{78605479-FDD0-C646-445B-94B2DB833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r="11429" b="1"/>
          <a:stretch>
            <a:fillRect/>
          </a:stretch>
        </p:blipFill>
        <p:spPr>
          <a:xfrm>
            <a:off x="7048429" y="92488"/>
            <a:ext cx="4116645" cy="35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2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606B-3FDC-94A4-2DFC-ED7FBF75D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BE37-E4AE-1243-4E3C-798FAD97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52B4-FA55-5442-71D9-798B86E6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See you next time!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Next Group: Wednesday, February 4</a:t>
            </a:r>
            <a:r>
              <a:rPr lang="en-US" sz="2400" b="1" baseline="30000" dirty="0">
                <a:solidFill>
                  <a:srgbClr val="FF0000"/>
                </a:solidFill>
              </a:rPr>
              <a:t>th</a:t>
            </a:r>
            <a:r>
              <a:rPr lang="en-US" sz="2400" b="1" dirty="0">
                <a:solidFill>
                  <a:srgbClr val="FF0000"/>
                </a:solidFill>
              </a:rPr>
              <a:t> @4:00pm EST</a:t>
            </a:r>
          </a:p>
        </p:txBody>
      </p:sp>
      <p:pic>
        <p:nvPicPr>
          <p:cNvPr id="1026" name="Picture 2" descr="Download Question Mark, Question, Response. Royalty-Free Stock Illustration  Image - Pixabay">
            <a:extLst>
              <a:ext uri="{FF2B5EF4-FFF2-40B4-BE49-F238E27FC236}">
                <a16:creationId xmlns:a16="http://schemas.microsoft.com/office/drawing/2014/main" id="{3B692248-EBA8-1AB1-5F4A-5DD8EBBB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0" y="40405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09F4-8E82-6CA1-1B62-D05C9876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Today’s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B9EC5-5D8D-3835-B568-F68D2E295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How to combine </a:t>
            </a:r>
            <a:r>
              <a:rPr lang="en-US" sz="3200" b="1" u="sng" dirty="0">
                <a:solidFill>
                  <a:srgbClr val="FF0000"/>
                </a:solidFill>
              </a:rPr>
              <a:t>AI (Artificial Intelligence)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and the best </a:t>
            </a:r>
            <a:r>
              <a:rPr lang="en-US" sz="3200" b="1" u="sng" dirty="0">
                <a:solidFill>
                  <a:srgbClr val="FF0000"/>
                </a:solidFill>
              </a:rPr>
              <a:t>Aphasia apps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to create more practice</a:t>
            </a:r>
          </a:p>
          <a:p>
            <a:pPr lvl="1"/>
            <a:r>
              <a:rPr lang="en-US" sz="3000" dirty="0"/>
              <a:t>How to make tasks easier or harder</a:t>
            </a:r>
          </a:p>
          <a:p>
            <a:pPr lvl="1"/>
            <a:r>
              <a:rPr lang="en-US" sz="3000" dirty="0"/>
              <a:t>Add more examples to your practice</a:t>
            </a:r>
          </a:p>
          <a:p>
            <a:pPr lvl="1"/>
            <a:r>
              <a:rPr lang="en-US" sz="3000" dirty="0"/>
              <a:t>Switch modalities (writing task can become a reading task)</a:t>
            </a:r>
          </a:p>
          <a:p>
            <a:pPr lvl="1"/>
            <a:r>
              <a:rPr lang="en-US" sz="3000" dirty="0"/>
              <a:t>AND…..</a:t>
            </a:r>
          </a:p>
          <a:p>
            <a:pPr marL="457200" lvl="1" indent="0">
              <a:buNone/>
            </a:pPr>
            <a:r>
              <a:rPr lang="en-US" sz="3000" dirty="0"/>
              <a:t>NEW APP – </a:t>
            </a:r>
            <a:r>
              <a:rPr lang="en-US" sz="3000" dirty="0" err="1"/>
              <a:t>AphasiaGPT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8066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C786-7CFA-4EEA-AB3D-4877A481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63" y="618638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EXPAND THE “WHO – VERB – WHAT” SENTENCE BUILDER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0C18AA-D2AF-6204-F6A6-CD6130D2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67" y="2299947"/>
            <a:ext cx="7772400" cy="35826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C73F3D-178E-66E7-320F-63A00E074333}"/>
              </a:ext>
            </a:extLst>
          </p:cNvPr>
          <p:cNvSpPr txBox="1"/>
          <p:nvPr/>
        </p:nvSpPr>
        <p:spPr>
          <a:xfrm>
            <a:off x="224852" y="2953062"/>
            <a:ext cx="347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**Put picture in as AI prompt**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2E23F6-4425-D717-247F-7C6CC2D6C8E5}"/>
                  </a:ext>
                </a:extLst>
              </p14:cNvPr>
              <p14:cNvContentPartPr/>
              <p14:nvPr/>
            </p14:nvContentPartPr>
            <p14:xfrm>
              <a:off x="2023324" y="2111831"/>
              <a:ext cx="1980000" cy="961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2E23F6-4425-D717-247F-7C6CC2D6C8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4684" y="2103191"/>
                <a:ext cx="1997640" cy="9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469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text&#10;&#10;AI-generated content may be incorrect.">
            <a:extLst>
              <a:ext uri="{FF2B5EF4-FFF2-40B4-BE49-F238E27FC236}">
                <a16:creationId xmlns:a16="http://schemas.microsoft.com/office/drawing/2014/main" id="{A097CF7C-7FDE-A0F2-C45A-CAEBE2E04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5" y="198120"/>
            <a:ext cx="6787563" cy="6461760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FD0A360-44CD-F3E0-E9E3-E40278D43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98" y="2087880"/>
            <a:ext cx="4958697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3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8383-AFFF-0F48-49AB-623F261B8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42060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EXPAND THE “WHO – VERB – WHAT” SENTENCE BUILDER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ECF01-5D61-E396-20C8-51FF758627EA}"/>
              </a:ext>
            </a:extLst>
          </p:cNvPr>
          <p:cNvSpPr txBox="1"/>
          <p:nvPr/>
        </p:nvSpPr>
        <p:spPr>
          <a:xfrm>
            <a:off x="269823" y="2122394"/>
            <a:ext cx="36790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AI can generate:</a:t>
            </a:r>
          </a:p>
          <a:p>
            <a:endParaRPr lang="en-US" sz="2000" b="1" dirty="0"/>
          </a:p>
          <a:p>
            <a:r>
              <a:rPr lang="en-US" sz="2000" b="1" dirty="0"/>
              <a:t>People (WHO)</a:t>
            </a:r>
          </a:p>
          <a:p>
            <a:r>
              <a:rPr lang="en-US" sz="2000" dirty="0"/>
              <a:t>The teacher</a:t>
            </a:r>
          </a:p>
          <a:p>
            <a:r>
              <a:rPr lang="en-US" sz="2000" dirty="0"/>
              <a:t>My friend</a:t>
            </a:r>
          </a:p>
          <a:p>
            <a:r>
              <a:rPr lang="en-US" sz="2000" dirty="0"/>
              <a:t>The nurse</a:t>
            </a:r>
          </a:p>
          <a:p>
            <a:r>
              <a:rPr lang="en-US" sz="2000" dirty="0"/>
              <a:t>The volunteer</a:t>
            </a:r>
          </a:p>
          <a:p>
            <a:r>
              <a:rPr lang="en-US" sz="2000" dirty="0"/>
              <a:t>The ranger</a:t>
            </a:r>
          </a:p>
          <a:p>
            <a:endParaRPr lang="en-US" sz="2000" dirty="0"/>
          </a:p>
          <a:p>
            <a:r>
              <a:rPr lang="en-US" sz="2000" b="1" dirty="0"/>
              <a:t>WHAT objects</a:t>
            </a:r>
          </a:p>
          <a:p>
            <a:r>
              <a:rPr lang="en-US" sz="2000" dirty="0"/>
              <a:t>the students</a:t>
            </a:r>
          </a:p>
          <a:p>
            <a:r>
              <a:rPr lang="en-US" sz="2000" dirty="0"/>
              <a:t>the hikers</a:t>
            </a:r>
          </a:p>
          <a:p>
            <a:r>
              <a:rPr lang="en-US" sz="2000" dirty="0"/>
              <a:t>the visitors</a:t>
            </a:r>
          </a:p>
          <a:p>
            <a:r>
              <a:rPr lang="en-US" sz="2000" dirty="0"/>
              <a:t>the group</a:t>
            </a:r>
          </a:p>
          <a:p>
            <a:r>
              <a:rPr lang="en-US" sz="2000" dirty="0"/>
              <a:t>the customers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9F2AFD-7B72-F73E-9458-E76D6447EA26}"/>
              </a:ext>
            </a:extLst>
          </p:cNvPr>
          <p:cNvSpPr txBox="1"/>
          <p:nvPr/>
        </p:nvSpPr>
        <p:spPr>
          <a:xfrm>
            <a:off x="3056783" y="1742931"/>
            <a:ext cx="8865394" cy="5088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Full models (levels):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Easy:</a:t>
            </a:r>
            <a:br>
              <a:rPr lang="en-US" sz="2400" dirty="0"/>
            </a:br>
            <a:r>
              <a:rPr lang="en-US" sz="2400" dirty="0"/>
              <a:t>“The teacher guides the students.”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Medium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br>
              <a:rPr lang="en-US" sz="2400" dirty="0"/>
            </a:br>
            <a:r>
              <a:rPr lang="en-US" sz="2400" dirty="0"/>
              <a:t>“The volunteer guides the hikers through the forest.”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</a:rPr>
              <a:t>Hard:</a:t>
            </a:r>
            <a:br>
              <a:rPr lang="en-US" sz="2400" dirty="0"/>
            </a:br>
            <a:r>
              <a:rPr lang="en-US" sz="2400" dirty="0"/>
              <a:t>“The experienced ranger guides the nervous visitors along the steep trail.”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You can print these or practice saying them.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6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99862C-F662-F3D1-8E59-FCB7F6702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743"/>
            <a:ext cx="7475840" cy="345757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7F5A72-01E4-5699-7B4D-CDE02003D9AB}"/>
              </a:ext>
            </a:extLst>
          </p:cNvPr>
          <p:cNvSpPr txBox="1"/>
          <p:nvPr/>
        </p:nvSpPr>
        <p:spPr>
          <a:xfrm>
            <a:off x="8164749" y="2024743"/>
            <a:ext cx="3575737" cy="4016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800" dirty="0">
                <a:solidFill>
                  <a:srgbClr val="FFFFFF"/>
                </a:solidFill>
              </a:rPr>
              <a:t>CREATE EXTRA PRACTICE FOR THE ADVANCED WRITING APP: </a:t>
            </a:r>
            <a:r>
              <a:rPr lang="en-US" sz="2800" b="0" i="1" dirty="0">
                <a:solidFill>
                  <a:srgbClr val="FFFFFF"/>
                </a:solidFill>
              </a:rPr>
              <a:t>(MATCH · SPELL · TYPE · WRITE)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800" b="0" dirty="0">
                <a:solidFill>
                  <a:srgbClr val="FFFFFF"/>
                </a:solidFill>
              </a:rPr>
              <a:t>Using AI, you can instantly make </a:t>
            </a:r>
            <a:r>
              <a:rPr lang="en-US" sz="2800" dirty="0">
                <a:solidFill>
                  <a:srgbClr val="FFFFFF"/>
                </a:solidFill>
              </a:rPr>
              <a:t>more practice</a:t>
            </a:r>
            <a:r>
              <a:rPr lang="en-US" sz="2800" b="0" dirty="0">
                <a:solidFill>
                  <a:srgbClr val="FFFFFF"/>
                </a:solidFill>
              </a:rPr>
              <a:t>, </a:t>
            </a:r>
            <a:r>
              <a:rPr lang="en-US" sz="2800" dirty="0">
                <a:solidFill>
                  <a:srgbClr val="FFFFFF"/>
                </a:solidFill>
              </a:rPr>
              <a:t>more levels</a:t>
            </a:r>
            <a:r>
              <a:rPr lang="en-US" sz="2800" b="0" dirty="0">
                <a:solidFill>
                  <a:srgbClr val="FFFFFF"/>
                </a:solidFill>
              </a:rPr>
              <a:t>, and </a:t>
            </a:r>
            <a:r>
              <a:rPr lang="en-US" sz="2800" dirty="0">
                <a:solidFill>
                  <a:srgbClr val="FFFFFF"/>
                </a:solidFill>
              </a:rPr>
              <a:t>custom examples</a:t>
            </a:r>
            <a:r>
              <a:rPr lang="en-US" sz="2800" b="0" dirty="0">
                <a:solidFill>
                  <a:srgbClr val="FFFFFF"/>
                </a:solidFill>
              </a:rPr>
              <a:t>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6C2A0-49DF-41ED-3C9B-48E186B1DB91}"/>
              </a:ext>
            </a:extLst>
          </p:cNvPr>
          <p:cNvSpPr txBox="1"/>
          <p:nvPr/>
        </p:nvSpPr>
        <p:spPr>
          <a:xfrm>
            <a:off x="577133" y="288169"/>
            <a:ext cx="61007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-webkit-standard"/>
              </a:rPr>
              <a:t>Create Extra Practice for the Advanced Writing App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6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88EFB-4334-3F21-1F3C-6EF21DF8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MATCH – Sounds to Letters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B7764-1BE0-F7E2-99B0-051341CC1948}"/>
              </a:ext>
            </a:extLst>
          </p:cNvPr>
          <p:cNvSpPr txBox="1"/>
          <p:nvPr/>
        </p:nvSpPr>
        <p:spPr>
          <a:xfrm>
            <a:off x="809999" y="2335886"/>
            <a:ext cx="4993482" cy="334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Use AI to create: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Word lists by syllable count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Beginning sound lists (pr-, </a:t>
            </a:r>
            <a:r>
              <a:rPr lang="en-US" sz="2400" dirty="0" err="1"/>
              <a:t>st</a:t>
            </a:r>
            <a:r>
              <a:rPr lang="en-US" sz="2400" dirty="0"/>
              <a:t>-, bl-)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Ending sound lists (-</a:t>
            </a:r>
            <a:r>
              <a:rPr lang="en-US" sz="2400" dirty="0" err="1"/>
              <a:t>tion</a:t>
            </a:r>
            <a:r>
              <a:rPr lang="en-US" sz="2400" dirty="0"/>
              <a:t>, -</a:t>
            </a:r>
            <a:r>
              <a:rPr lang="en-US" sz="2400" dirty="0" err="1"/>
              <a:t>ing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Minimal pairs for apraxia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Easy → Medium → Hard levels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EC0046-3A98-97E1-EFBB-A07AA6A1FED3}"/>
              </a:ext>
            </a:extLst>
          </p:cNvPr>
          <p:cNvSpPr txBox="1"/>
          <p:nvPr/>
        </p:nvSpPr>
        <p:spPr>
          <a:xfrm>
            <a:off x="6805614" y="2180362"/>
            <a:ext cx="6100762" cy="334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Examples: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 (1 syllable)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pro-</a:t>
            </a:r>
            <a:r>
              <a:rPr lang="en-US" sz="2400" dirty="0" err="1"/>
              <a:t>tect</a:t>
            </a:r>
            <a:r>
              <a:rPr lang="en-US" sz="2400" dirty="0"/>
              <a:t> (2 syllables)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pro-</a:t>
            </a:r>
            <a:r>
              <a:rPr lang="en-US" sz="2400" dirty="0" err="1"/>
              <a:t>gress</a:t>
            </a:r>
            <a:r>
              <a:rPr lang="en-US" sz="2400" dirty="0"/>
              <a:t> (2 syllables)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pro-fess-ion (3 syllables)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pro-</a:t>
            </a:r>
            <a:r>
              <a:rPr lang="en-US" sz="2400" dirty="0" err="1"/>
              <a:t>por</a:t>
            </a:r>
            <a:r>
              <a:rPr lang="en-US" sz="2400" dirty="0"/>
              <a:t>-</a:t>
            </a:r>
            <a:r>
              <a:rPr lang="en-US" sz="2400" dirty="0" err="1"/>
              <a:t>tion</a:t>
            </a:r>
            <a:r>
              <a:rPr lang="en-US" sz="2400" dirty="0"/>
              <a:t>-al (4 syllables</a:t>
            </a:r>
            <a:r>
              <a:rPr lang="en-US" dirty="0"/>
              <a:t>)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FA1CFBE-DC29-6B30-9EF5-E2DD96D64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32051" r="73532" b="19391"/>
          <a:stretch>
            <a:fillRect/>
          </a:stretch>
        </p:blipFill>
        <p:spPr>
          <a:xfrm>
            <a:off x="88539" y="92963"/>
            <a:ext cx="1442921" cy="167890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A77898-F410-D1C5-8C48-51454C3160AC}"/>
              </a:ext>
            </a:extLst>
          </p:cNvPr>
          <p:cNvSpPr txBox="1"/>
          <p:nvPr/>
        </p:nvSpPr>
        <p:spPr>
          <a:xfrm>
            <a:off x="1636391" y="5619769"/>
            <a:ext cx="7694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**only downfall, the speech output is </a:t>
            </a:r>
            <a:r>
              <a:rPr lang="en-US" sz="2400" b="1" u="sng" dirty="0">
                <a:solidFill>
                  <a:srgbClr val="FF0000"/>
                </a:solidFill>
              </a:rPr>
              <a:t>TOO FAST </a:t>
            </a:r>
            <a:r>
              <a:rPr lang="en-US" sz="2400" dirty="0">
                <a:solidFill>
                  <a:srgbClr val="FF0000"/>
                </a:solidFill>
              </a:rPr>
              <a:t>sometimes; Bryn copies/pastes into word document and uses text-to-speech</a:t>
            </a:r>
          </a:p>
        </p:txBody>
      </p:sp>
    </p:spTree>
    <p:extLst>
      <p:ext uri="{BB962C8B-B14F-4D97-AF65-F5344CB8AC3E}">
        <p14:creationId xmlns:p14="http://schemas.microsoft.com/office/powerpoint/2010/main" val="105966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887D8-357D-AA3B-A87A-BD83A9EA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734" y="311111"/>
            <a:ext cx="10571998" cy="970450"/>
          </a:xfrm>
        </p:spPr>
        <p:txBody>
          <a:bodyPr/>
          <a:lstStyle/>
          <a:p>
            <a:pPr algn="ctr"/>
            <a:r>
              <a:rPr lang="en-US" sz="5400" dirty="0"/>
              <a:t>SPELL – Words to Dictation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57D34-ED7B-1795-2788-820B9CBD9DAF}"/>
              </a:ext>
            </a:extLst>
          </p:cNvPr>
          <p:cNvSpPr txBox="1"/>
          <p:nvPr/>
        </p:nvSpPr>
        <p:spPr>
          <a:xfrm>
            <a:off x="524250" y="2092785"/>
            <a:ext cx="4133475" cy="445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Use AI to create: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10 easy spelling words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10 medium spelling words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10 hard spelling words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Slow, broken-down versions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Sentences using each 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06FC5-CF2A-EF3C-3B15-602BDC80F80D}"/>
              </a:ext>
            </a:extLst>
          </p:cNvPr>
          <p:cNvSpPr txBox="1"/>
          <p:nvPr/>
        </p:nvSpPr>
        <p:spPr>
          <a:xfrm>
            <a:off x="4886325" y="2092785"/>
            <a:ext cx="6272213" cy="4454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2400" b="1" i="0" u="none" strike="noStrike" dirty="0">
                <a:solidFill>
                  <a:srgbClr val="FF0000"/>
                </a:solidFill>
                <a:effectLst/>
              </a:rPr>
              <a:t>Examples:</a:t>
            </a:r>
            <a:br>
              <a:rPr lang="en-US" sz="2400" b="0" i="0" u="none" strike="noStrike" dirty="0">
                <a:effectLst/>
              </a:rPr>
            </a:br>
            <a:r>
              <a:rPr lang="en-US" sz="2400" b="0" i="0" u="none" strike="noStrike" dirty="0">
                <a:effectLst/>
              </a:rPr>
              <a:t>Word: </a:t>
            </a:r>
            <a:r>
              <a:rPr lang="en-US" sz="2400" b="1" i="0" u="none" strike="noStrike" dirty="0">
                <a:effectLst/>
              </a:rPr>
              <a:t>practice</a:t>
            </a:r>
            <a:endParaRPr lang="en-US" sz="2400" b="0" i="0" u="none" strike="noStrike" dirty="0">
              <a:effectLst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Slow: </a:t>
            </a:r>
            <a:r>
              <a:rPr lang="en-US" sz="2400" b="0" i="1" u="none" strike="noStrike" dirty="0" err="1">
                <a:effectLst/>
              </a:rPr>
              <a:t>prac</a:t>
            </a:r>
            <a:r>
              <a:rPr lang="en-US" sz="2400" b="0" i="1" u="none" strike="noStrike" dirty="0">
                <a:effectLst/>
              </a:rPr>
              <a:t>… </a:t>
            </a:r>
            <a:r>
              <a:rPr lang="en-US" sz="2400" b="0" i="1" u="none" strike="noStrike" dirty="0" err="1">
                <a:effectLst/>
              </a:rPr>
              <a:t>tiss</a:t>
            </a:r>
            <a:endParaRPr lang="en-US" sz="2400" b="0" i="0" u="none" strike="noStrike" dirty="0">
              <a:effectLst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Sentence: “I need to practice today.”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400" b="0" i="0" u="none" strike="noStrike" dirty="0">
                <a:effectLst/>
              </a:rPr>
              <a:t>Word: </a:t>
            </a:r>
            <a:r>
              <a:rPr lang="en-US" sz="2400" b="1" i="0" u="none" strike="noStrike" dirty="0">
                <a:effectLst/>
              </a:rPr>
              <a:t>protein</a:t>
            </a:r>
            <a:endParaRPr lang="en-US" sz="2400" b="0" i="0" u="none" strike="noStrike" dirty="0">
              <a:effectLst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Slow: </a:t>
            </a:r>
            <a:r>
              <a:rPr lang="en-US" sz="2400" b="0" i="1" u="none" strike="noStrike" dirty="0">
                <a:effectLst/>
              </a:rPr>
              <a:t>pro… teen</a:t>
            </a:r>
            <a:endParaRPr lang="en-US" sz="2400" b="0" i="0" u="none" strike="noStrike" dirty="0">
              <a:effectLst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Sentence: “She added protein to her smoothie.”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F3DC1C-308B-35A9-2D3E-6B7024AD8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8" t="31617" r="52878" b="19826"/>
          <a:stretch>
            <a:fillRect/>
          </a:stretch>
        </p:blipFill>
        <p:spPr>
          <a:xfrm>
            <a:off x="0" y="76314"/>
            <a:ext cx="1244184" cy="167889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9266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B3379-46E8-C6CD-8D67-2727CE70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938" y="443912"/>
            <a:ext cx="10571998" cy="970450"/>
          </a:xfrm>
        </p:spPr>
        <p:txBody>
          <a:bodyPr/>
          <a:lstStyle/>
          <a:p>
            <a:r>
              <a:rPr lang="en-US" sz="4800" dirty="0"/>
              <a:t>TYPE – Sentences You Hear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6C20D-7377-F3A3-AA22-B4A78AECEF2B}"/>
              </a:ext>
            </a:extLst>
          </p:cNvPr>
          <p:cNvSpPr txBox="1"/>
          <p:nvPr/>
        </p:nvSpPr>
        <p:spPr>
          <a:xfrm>
            <a:off x="621506" y="2408962"/>
            <a:ext cx="61007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b="1" i="0" u="none" strike="noStrike" dirty="0">
                <a:solidFill>
                  <a:srgbClr val="FF0000"/>
                </a:solidFill>
                <a:effectLst/>
              </a:rPr>
              <a:t>Use AI to create:</a:t>
            </a:r>
            <a:endParaRPr lang="en-US" sz="2400" b="0" i="0" u="none" strike="noStrike" dirty="0">
              <a:solidFill>
                <a:srgbClr val="FF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Short, medium, and long sentences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Sentences with a specific sound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Sentences that match the Tactus level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Past tense, questions, commands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Word-finding sentences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75B6F-9EEF-B958-C0DA-C00BDA4D3A9C}"/>
              </a:ext>
            </a:extLst>
          </p:cNvPr>
          <p:cNvSpPr txBox="1"/>
          <p:nvPr/>
        </p:nvSpPr>
        <p:spPr>
          <a:xfrm>
            <a:off x="6757986" y="1745895"/>
            <a:ext cx="4379120" cy="5112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Easy Sentences: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“The dog ran.”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“I like coffee.”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Medium Sentences: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“The teacher guides the class.”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“The woman fixed the broken lamp.”</a:t>
            </a:r>
          </a:p>
          <a:p>
            <a:pPr algn="l">
              <a:lnSpc>
                <a:spcPct val="150000"/>
              </a:lnSpc>
              <a:buNone/>
            </a:pPr>
            <a:r>
              <a:rPr lang="en-US" sz="2000" b="1" i="0" u="none" strike="noStrike" dirty="0">
                <a:solidFill>
                  <a:srgbClr val="FF0000"/>
                </a:solidFill>
                <a:effectLst/>
              </a:rPr>
              <a:t>Hard Sentences: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“The photographer adjusted the professional lighting before the session.”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3620C1-B044-56FB-DC6B-53E296F4B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1" t="33352" r="29337" b="20392"/>
          <a:stretch>
            <a:fillRect/>
          </a:stretch>
        </p:blipFill>
        <p:spPr>
          <a:xfrm>
            <a:off x="14404" y="146563"/>
            <a:ext cx="1214203" cy="159933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73768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15699</TotalTime>
  <Words>646</Words>
  <Application>Microsoft Office PowerPoint</Application>
  <PresentationFormat>Widescreen</PresentationFormat>
  <Paragraphs>110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Century Gothic</vt:lpstr>
      <vt:lpstr>-webkit-standard</vt:lpstr>
      <vt:lpstr>Wingdings 2</vt:lpstr>
      <vt:lpstr>Quotable</vt:lpstr>
      <vt:lpstr>Technology and Supports for Aphasia</vt:lpstr>
      <vt:lpstr>Today’s Topic</vt:lpstr>
      <vt:lpstr>EXPAND THE “WHO – VERB – WHAT” SENTENCE BUILDER</vt:lpstr>
      <vt:lpstr>PowerPoint Presentation</vt:lpstr>
      <vt:lpstr>EXPAND THE “WHO – VERB – WHAT” SENTENCE BUILDER</vt:lpstr>
      <vt:lpstr>PowerPoint Presentation</vt:lpstr>
      <vt:lpstr>MATCH – Sounds to Letters</vt:lpstr>
      <vt:lpstr>SPELL – Words to Dictation</vt:lpstr>
      <vt:lpstr>TYPE – Sentences You Hear</vt:lpstr>
      <vt:lpstr>A new AI app – made just for YOU!</vt:lpstr>
      <vt:lpstr>What is AphasiaGPT?</vt:lpstr>
      <vt:lpstr>Word Finder</vt:lpstr>
      <vt:lpstr>PowerPoint Presentation</vt:lpstr>
      <vt:lpstr>PowerPoint Presentation</vt:lpstr>
      <vt:lpstr>PowerPoint Presentation</vt:lpstr>
      <vt:lpstr>PowerPoint Presentation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Brooke Lang</dc:creator>
  <cp:lastModifiedBy>Brooke Lang</cp:lastModifiedBy>
  <cp:revision>5</cp:revision>
  <dcterms:created xsi:type="dcterms:W3CDTF">2025-12-04T13:51:29Z</dcterms:created>
  <dcterms:modified xsi:type="dcterms:W3CDTF">2026-01-07T22:00:54Z</dcterms:modified>
</cp:coreProperties>
</file>