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095" r:id="rId2"/>
    <p:sldId id="1180" r:id="rId3"/>
    <p:sldId id="1151" r:id="rId4"/>
    <p:sldId id="1173" r:id="rId5"/>
    <p:sldId id="1159" r:id="rId6"/>
    <p:sldId id="1174" r:id="rId7"/>
    <p:sldId id="1156" r:id="rId8"/>
    <p:sldId id="1158" r:id="rId9"/>
    <p:sldId id="1176" r:id="rId10"/>
    <p:sldId id="1177" r:id="rId11"/>
    <p:sldId id="1178" r:id="rId12"/>
    <p:sldId id="1179" r:id="rId13"/>
    <p:sldId id="1164" r:id="rId14"/>
    <p:sldId id="1163" r:id="rId15"/>
    <p:sldId id="11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DB8A5-07AB-4C1D-9226-AD911671993E}" v="223" dt="2026-03-03T17:01:08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1416"/>
  </p:normalViewPr>
  <p:slideViewPr>
    <p:cSldViewPr snapToGrid="0">
      <p:cViewPr varScale="1">
        <p:scale>
          <a:sx n="50" d="100"/>
          <a:sy n="50" d="100"/>
        </p:scale>
        <p:origin x="490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Lang" userId="b0c4d54ea9be1893" providerId="LiveId" clId="{DE9514DC-4727-4117-8CE4-54C153839844}"/>
    <pc:docChg chg="undo custSel addSld delSld modSld sldOrd">
      <pc:chgData name="Brooke Lang" userId="b0c4d54ea9be1893" providerId="LiveId" clId="{DE9514DC-4727-4117-8CE4-54C153839844}" dt="2026-03-05T13:02:24.978" v="1970" actId="47"/>
      <pc:docMkLst>
        <pc:docMk/>
      </pc:docMkLst>
      <pc:sldChg chg="add del addAnim delAnim modAnim">
        <pc:chgData name="Brooke Lang" userId="b0c4d54ea9be1893" providerId="LiveId" clId="{DE9514DC-4727-4117-8CE4-54C153839844}" dt="2026-03-05T13:02:04.931" v="1953" actId="47"/>
        <pc:sldMkLst>
          <pc:docMk/>
          <pc:sldMk cId="0" sldId="260"/>
        </pc:sldMkLst>
      </pc:sldChg>
      <pc:sldChg chg="addSp delSp modSp add del mod addAnim delAnim modAnim">
        <pc:chgData name="Brooke Lang" userId="b0c4d54ea9be1893" providerId="LiveId" clId="{DE9514DC-4727-4117-8CE4-54C153839844}" dt="2026-03-05T13:02:07.796" v="1957" actId="47"/>
        <pc:sldMkLst>
          <pc:docMk/>
          <pc:sldMk cId="0" sldId="261"/>
        </pc:sldMkLst>
      </pc:sldChg>
      <pc:sldChg chg="modSp add del mod addAnim delAnim modAnim">
        <pc:chgData name="Brooke Lang" userId="b0c4d54ea9be1893" providerId="LiveId" clId="{DE9514DC-4727-4117-8CE4-54C153839844}" dt="2026-03-05T13:02:05.723" v="1954" actId="47"/>
        <pc:sldMkLst>
          <pc:docMk/>
          <pc:sldMk cId="0" sldId="262"/>
        </pc:sldMkLst>
      </pc:sldChg>
      <pc:sldChg chg="del">
        <pc:chgData name="Brooke Lang" userId="b0c4d54ea9be1893" providerId="LiveId" clId="{DE9514DC-4727-4117-8CE4-54C153839844}" dt="2026-03-05T13:02:24.978" v="1970" actId="47"/>
        <pc:sldMkLst>
          <pc:docMk/>
          <pc:sldMk cId="3244345165" sldId="434"/>
        </pc:sldMkLst>
      </pc:sldChg>
      <pc:sldChg chg="del">
        <pc:chgData name="Brooke Lang" userId="b0c4d54ea9be1893" providerId="LiveId" clId="{DE9514DC-4727-4117-8CE4-54C153839844}" dt="2026-03-05T13:02:21.695" v="1968" actId="47"/>
        <pc:sldMkLst>
          <pc:docMk/>
          <pc:sldMk cId="2956880776" sldId="485"/>
        </pc:sldMkLst>
      </pc:sldChg>
      <pc:sldChg chg="del">
        <pc:chgData name="Brooke Lang" userId="b0c4d54ea9be1893" providerId="LiveId" clId="{DE9514DC-4727-4117-8CE4-54C153839844}" dt="2026-03-05T13:02:22.720" v="1969" actId="47"/>
        <pc:sldMkLst>
          <pc:docMk/>
          <pc:sldMk cId="952140699" sldId="487"/>
        </pc:sldMkLst>
      </pc:sldChg>
      <pc:sldChg chg="modAnim">
        <pc:chgData name="Brooke Lang" userId="b0c4d54ea9be1893" providerId="LiveId" clId="{DE9514DC-4727-4117-8CE4-54C153839844}" dt="2026-03-03T16:15:50.918" v="721"/>
        <pc:sldMkLst>
          <pc:docMk/>
          <pc:sldMk cId="3716645566" sldId="1151"/>
        </pc:sldMkLst>
      </pc:sldChg>
      <pc:sldChg chg="del">
        <pc:chgData name="Brooke Lang" userId="b0c4d54ea9be1893" providerId="LiveId" clId="{DE9514DC-4727-4117-8CE4-54C153839844}" dt="2026-03-05T13:02:11.679" v="1960" actId="47"/>
        <pc:sldMkLst>
          <pc:docMk/>
          <pc:sldMk cId="4257098216" sldId="1153"/>
        </pc:sldMkLst>
      </pc:sldChg>
      <pc:sldChg chg="del">
        <pc:chgData name="Brooke Lang" userId="b0c4d54ea9be1893" providerId="LiveId" clId="{DE9514DC-4727-4117-8CE4-54C153839844}" dt="2026-03-05T13:02:14.041" v="1963" actId="47"/>
        <pc:sldMkLst>
          <pc:docMk/>
          <pc:sldMk cId="961148481" sldId="1154"/>
        </pc:sldMkLst>
      </pc:sldChg>
      <pc:sldChg chg="add modAnim">
        <pc:chgData name="Brooke Lang" userId="b0c4d54ea9be1893" providerId="LiveId" clId="{DE9514DC-4727-4117-8CE4-54C153839844}" dt="2026-03-03T16:17:30.509" v="731"/>
        <pc:sldMkLst>
          <pc:docMk/>
          <pc:sldMk cId="1085574807" sldId="1156"/>
        </pc:sldMkLst>
      </pc:sldChg>
      <pc:sldChg chg="add addAnim delAnim modAnim">
        <pc:chgData name="Brooke Lang" userId="b0c4d54ea9be1893" providerId="LiveId" clId="{DE9514DC-4727-4117-8CE4-54C153839844}" dt="2026-03-03T16:17:43.874" v="734"/>
        <pc:sldMkLst>
          <pc:docMk/>
          <pc:sldMk cId="467756941" sldId="1158"/>
        </pc:sldMkLst>
      </pc:sldChg>
      <pc:sldChg chg="modAnim">
        <pc:chgData name="Brooke Lang" userId="b0c4d54ea9be1893" providerId="LiveId" clId="{DE9514DC-4727-4117-8CE4-54C153839844}" dt="2026-03-03T16:16:23.130" v="727"/>
        <pc:sldMkLst>
          <pc:docMk/>
          <pc:sldMk cId="2280517463" sldId="1159"/>
        </pc:sldMkLst>
      </pc:sldChg>
      <pc:sldChg chg="del">
        <pc:chgData name="Brooke Lang" userId="b0c4d54ea9be1893" providerId="LiveId" clId="{DE9514DC-4727-4117-8CE4-54C153839844}" dt="2026-03-05T13:02:13.123" v="1962" actId="47"/>
        <pc:sldMkLst>
          <pc:docMk/>
          <pc:sldMk cId="2712118688" sldId="1160"/>
        </pc:sldMkLst>
      </pc:sldChg>
      <pc:sldChg chg="del">
        <pc:chgData name="Brooke Lang" userId="b0c4d54ea9be1893" providerId="LiveId" clId="{DE9514DC-4727-4117-8CE4-54C153839844}" dt="2026-03-05T13:02:14.617" v="1964" actId="47"/>
        <pc:sldMkLst>
          <pc:docMk/>
          <pc:sldMk cId="1668821553" sldId="1161"/>
        </pc:sldMkLst>
      </pc:sldChg>
      <pc:sldChg chg="del">
        <pc:chgData name="Brooke Lang" userId="b0c4d54ea9be1893" providerId="LiveId" clId="{DE9514DC-4727-4117-8CE4-54C153839844}" dt="2026-03-05T13:02:15.392" v="1965" actId="47"/>
        <pc:sldMkLst>
          <pc:docMk/>
          <pc:sldMk cId="1903114411" sldId="1162"/>
        </pc:sldMkLst>
      </pc:sldChg>
      <pc:sldChg chg="addSp delSp add mod addAnim delAnim modAnim">
        <pc:chgData name="Brooke Lang" userId="b0c4d54ea9be1893" providerId="LiveId" clId="{DE9514DC-4727-4117-8CE4-54C153839844}" dt="2026-03-03T16:20:14.154" v="820"/>
        <pc:sldMkLst>
          <pc:docMk/>
          <pc:sldMk cId="2087590664" sldId="1163"/>
        </pc:sldMkLst>
      </pc:sldChg>
      <pc:sldChg chg="modSp add mod ord addAnim delAnim modAnim">
        <pc:chgData name="Brooke Lang" userId="b0c4d54ea9be1893" providerId="LiveId" clId="{DE9514DC-4727-4117-8CE4-54C153839844}" dt="2026-03-03T16:19:57.525" v="817"/>
        <pc:sldMkLst>
          <pc:docMk/>
          <pc:sldMk cId="1315117553" sldId="1164"/>
        </pc:sldMkLst>
        <pc:spChg chg="mod">
          <ac:chgData name="Brooke Lang" userId="b0c4d54ea9be1893" providerId="LiveId" clId="{DE9514DC-4727-4117-8CE4-54C153839844}" dt="2026-03-02T21:16:33.362" v="207" actId="20577"/>
          <ac:spMkLst>
            <pc:docMk/>
            <pc:sldMk cId="1315117553" sldId="1164"/>
            <ac:spMk id="2" creationId="{843B5FB5-03C6-8336-83CA-FDB0BD5FE535}"/>
          </ac:spMkLst>
        </pc:spChg>
        <pc:spChg chg="mod">
          <ac:chgData name="Brooke Lang" userId="b0c4d54ea9be1893" providerId="LiveId" clId="{DE9514DC-4727-4117-8CE4-54C153839844}" dt="2026-03-03T16:19:52.466" v="816" actId="113"/>
          <ac:spMkLst>
            <pc:docMk/>
            <pc:sldMk cId="1315117553" sldId="1164"/>
            <ac:spMk id="3" creationId="{7724327B-3BB7-1566-034B-822B2B38C005}"/>
          </ac:spMkLst>
        </pc:spChg>
      </pc:sldChg>
      <pc:sldChg chg="del">
        <pc:chgData name="Brooke Lang" userId="b0c4d54ea9be1893" providerId="LiveId" clId="{DE9514DC-4727-4117-8CE4-54C153839844}" dt="2026-03-05T13:02:18.847" v="1967" actId="47"/>
        <pc:sldMkLst>
          <pc:docMk/>
          <pc:sldMk cId="47228962" sldId="1168"/>
        </pc:sldMkLst>
      </pc:sldChg>
      <pc:sldChg chg="addSp delSp modSp add del mod addAnim delAnim modAnim">
        <pc:chgData name="Brooke Lang" userId="b0c4d54ea9be1893" providerId="LiveId" clId="{DE9514DC-4727-4117-8CE4-54C153839844}" dt="2026-03-05T13:02:06.314" v="1955" actId="47"/>
        <pc:sldMkLst>
          <pc:docMk/>
          <pc:sldMk cId="2701229131" sldId="1169"/>
        </pc:sldMkLst>
      </pc:sldChg>
      <pc:sldChg chg="addSp delSp modSp add del mod modClrScheme addAnim delAnim modAnim chgLayout">
        <pc:chgData name="Brooke Lang" userId="b0c4d54ea9be1893" providerId="LiveId" clId="{DE9514DC-4727-4117-8CE4-54C153839844}" dt="2026-03-05T13:02:09.308" v="1959" actId="47"/>
        <pc:sldMkLst>
          <pc:docMk/>
          <pc:sldMk cId="1913157015" sldId="1171"/>
        </pc:sldMkLst>
      </pc:sldChg>
      <pc:sldChg chg="del">
        <pc:chgData name="Brooke Lang" userId="b0c4d54ea9be1893" providerId="LiveId" clId="{DE9514DC-4727-4117-8CE4-54C153839844}" dt="2026-03-05T13:02:16.382" v="1966" actId="47"/>
        <pc:sldMkLst>
          <pc:docMk/>
          <pc:sldMk cId="3010661405" sldId="1172"/>
        </pc:sldMkLst>
      </pc:sldChg>
      <pc:sldChg chg="modAnim">
        <pc:chgData name="Brooke Lang" userId="b0c4d54ea9be1893" providerId="LiveId" clId="{DE9514DC-4727-4117-8CE4-54C153839844}" dt="2026-03-03T16:16:05.954" v="724"/>
        <pc:sldMkLst>
          <pc:docMk/>
          <pc:sldMk cId="2546499884" sldId="1173"/>
        </pc:sldMkLst>
      </pc:sldChg>
      <pc:sldChg chg="modAnim">
        <pc:chgData name="Brooke Lang" userId="b0c4d54ea9be1893" providerId="LiveId" clId="{DE9514DC-4727-4117-8CE4-54C153839844}" dt="2026-03-03T16:16:36.718" v="729"/>
        <pc:sldMkLst>
          <pc:docMk/>
          <pc:sldMk cId="1143239010" sldId="1174"/>
        </pc:sldMkLst>
      </pc:sldChg>
      <pc:sldChg chg="del">
        <pc:chgData name="Brooke Lang" userId="b0c4d54ea9be1893" providerId="LiveId" clId="{DE9514DC-4727-4117-8CE4-54C153839844}" dt="2026-03-05T13:02:12.099" v="1961" actId="47"/>
        <pc:sldMkLst>
          <pc:docMk/>
          <pc:sldMk cId="984417275" sldId="1175"/>
        </pc:sldMkLst>
      </pc:sldChg>
      <pc:sldChg chg="add addAnim delAnim modAnim">
        <pc:chgData name="Brooke Lang" userId="b0c4d54ea9be1893" providerId="LiveId" clId="{DE9514DC-4727-4117-8CE4-54C153839844}" dt="2026-03-03T16:18:11.613" v="739"/>
        <pc:sldMkLst>
          <pc:docMk/>
          <pc:sldMk cId="531048321" sldId="1176"/>
        </pc:sldMkLst>
      </pc:sldChg>
      <pc:sldChg chg="add modAnim">
        <pc:chgData name="Brooke Lang" userId="b0c4d54ea9be1893" providerId="LiveId" clId="{DE9514DC-4727-4117-8CE4-54C153839844}" dt="2026-03-03T16:18:26.865" v="742"/>
        <pc:sldMkLst>
          <pc:docMk/>
          <pc:sldMk cId="3849649344" sldId="1177"/>
        </pc:sldMkLst>
      </pc:sldChg>
      <pc:sldChg chg="add">
        <pc:chgData name="Brooke Lang" userId="b0c4d54ea9be1893" providerId="LiveId" clId="{DE9514DC-4727-4117-8CE4-54C153839844}" dt="2026-03-02T21:12:01.240" v="1"/>
        <pc:sldMkLst>
          <pc:docMk/>
          <pc:sldMk cId="2956900598" sldId="1178"/>
        </pc:sldMkLst>
      </pc:sldChg>
      <pc:sldChg chg="add addAnim delAnim modAnim">
        <pc:chgData name="Brooke Lang" userId="b0c4d54ea9be1893" providerId="LiveId" clId="{DE9514DC-4727-4117-8CE4-54C153839844}" dt="2026-03-03T16:18:51.933" v="745"/>
        <pc:sldMkLst>
          <pc:docMk/>
          <pc:sldMk cId="959989009" sldId="1179"/>
        </pc:sldMkLst>
      </pc:sldChg>
      <pc:sldChg chg="modSp new mod addAnim delAnim modAnim">
        <pc:chgData name="Brooke Lang" userId="b0c4d54ea9be1893" providerId="LiveId" clId="{DE9514DC-4727-4117-8CE4-54C153839844}" dt="2026-03-03T16:15:35.115" v="719"/>
        <pc:sldMkLst>
          <pc:docMk/>
          <pc:sldMk cId="699462196" sldId="1180"/>
        </pc:sldMkLst>
        <pc:spChg chg="mod">
          <ac:chgData name="Brooke Lang" userId="b0c4d54ea9be1893" providerId="LiveId" clId="{DE9514DC-4727-4117-8CE4-54C153839844}" dt="2026-03-02T21:14:30.898" v="18" actId="255"/>
          <ac:spMkLst>
            <pc:docMk/>
            <pc:sldMk cId="699462196" sldId="1180"/>
            <ac:spMk id="2" creationId="{AFCACAA2-D323-A5D0-2B24-4273E67607D5}"/>
          </ac:spMkLst>
        </pc:spChg>
        <pc:spChg chg="mod">
          <ac:chgData name="Brooke Lang" userId="b0c4d54ea9be1893" providerId="LiveId" clId="{DE9514DC-4727-4117-8CE4-54C153839844}" dt="2026-03-02T21:15:24.257" v="187" actId="255"/>
          <ac:spMkLst>
            <pc:docMk/>
            <pc:sldMk cId="699462196" sldId="1180"/>
            <ac:spMk id="3" creationId="{940E79ED-C100-97E5-D799-7808C08D7C47}"/>
          </ac:spMkLst>
        </pc:spChg>
      </pc:sldChg>
      <pc:sldChg chg="modSp add mod">
        <pc:chgData name="Brooke Lang" userId="b0c4d54ea9be1893" providerId="LiveId" clId="{DE9514DC-4727-4117-8CE4-54C153839844}" dt="2026-03-02T21:30:31.440" v="640" actId="20577"/>
        <pc:sldMkLst>
          <pc:docMk/>
          <pc:sldMk cId="1235586861" sldId="1182"/>
        </pc:sldMkLst>
        <pc:spChg chg="mod">
          <ac:chgData name="Brooke Lang" userId="b0c4d54ea9be1893" providerId="LiveId" clId="{DE9514DC-4727-4117-8CE4-54C153839844}" dt="2026-03-02T21:30:31.440" v="640" actId="20577"/>
          <ac:spMkLst>
            <pc:docMk/>
            <pc:sldMk cId="1235586861" sldId="1182"/>
            <ac:spMk id="3" creationId="{263C52B4-FA55-5442-71D9-798B86E6B411}"/>
          </ac:spMkLst>
        </pc:spChg>
      </pc:sldChg>
      <pc:sldChg chg="addSp modSp new del mod">
        <pc:chgData name="Brooke Lang" userId="b0c4d54ea9be1893" providerId="LiveId" clId="{DE9514DC-4727-4117-8CE4-54C153839844}" dt="2026-03-05T13:02:07.127" v="1956" actId="47"/>
        <pc:sldMkLst>
          <pc:docMk/>
          <pc:sldMk cId="1134808165" sldId="1184"/>
        </pc:sldMkLst>
      </pc:sldChg>
      <pc:sldChg chg="addSp delSp modSp add del mod">
        <pc:chgData name="Brooke Lang" userId="b0c4d54ea9be1893" providerId="LiveId" clId="{DE9514DC-4727-4117-8CE4-54C153839844}" dt="2026-03-05T13:02:08.542" v="1958" actId="47"/>
        <pc:sldMkLst>
          <pc:docMk/>
          <pc:sldMk cId="101762237" sldId="11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7EF48-D1A2-4733-AB81-ABA5723163E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10D2-7EC6-4218-96C5-A0CB4F26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0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5ACC8E7-AD45-462A-B8DF-D180B4BE8E8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A87AD37-D2DF-4069-9426-45443B071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4328-2F45-E095-7E7A-758065E02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and Supports for Aphasia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6B624-F941-B54A-1544-7F2F37C5D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Brooke Lang, M.A., CCC-SLP and Bryn Lander</a:t>
            </a:r>
          </a:p>
        </p:txBody>
      </p:sp>
    </p:spTree>
    <p:extLst>
      <p:ext uri="{BB962C8B-B14F-4D97-AF65-F5344CB8AC3E}">
        <p14:creationId xmlns:p14="http://schemas.microsoft.com/office/powerpoint/2010/main" val="301838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EAF7C-77A8-2900-F459-CE10CD58E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3828-19AD-99C8-3F19-96228A7A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Memory Tasks</a:t>
            </a:r>
            <a:br>
              <a:rPr lang="en-US" dirty="0"/>
            </a:br>
            <a:r>
              <a:rPr lang="en-US" dirty="0"/>
              <a:t>(working with SLP or Care Partner)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2F32-0BDF-7B41-5C0F-07A87253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can make it more challenging by:</a:t>
            </a:r>
          </a:p>
          <a:p>
            <a:pPr lvl="1"/>
            <a:r>
              <a:rPr lang="en-US" sz="2800" dirty="0"/>
              <a:t>Using sentences longer in length (more than 3)</a:t>
            </a:r>
          </a:p>
          <a:p>
            <a:pPr lvl="1"/>
            <a:r>
              <a:rPr lang="en-US" sz="2800" dirty="0"/>
              <a:t>Using words in sentences that are closer in length or closer alphabetically</a:t>
            </a:r>
          </a:p>
          <a:p>
            <a:r>
              <a:rPr lang="en-US" sz="2800" dirty="0"/>
              <a:t>You can make it easier by:</a:t>
            </a:r>
          </a:p>
          <a:p>
            <a:pPr lvl="1"/>
            <a:r>
              <a:rPr lang="en-US" sz="2800" dirty="0"/>
              <a:t>Doing the opposite of above</a:t>
            </a:r>
          </a:p>
        </p:txBody>
      </p:sp>
    </p:spTree>
    <p:extLst>
      <p:ext uri="{BB962C8B-B14F-4D97-AF65-F5344CB8AC3E}">
        <p14:creationId xmlns:p14="http://schemas.microsoft.com/office/powerpoint/2010/main" val="38496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3C565-A427-A6E3-45B8-6A6E81A6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4CC9-96D2-F8DC-EA6D-16ADF19E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Memory Tasks</a:t>
            </a:r>
            <a:br>
              <a:rPr lang="en-US" dirty="0"/>
            </a:br>
            <a:r>
              <a:rPr lang="en-US" dirty="0"/>
              <a:t>(working with SLP or Care Partner)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8AC1-C5FC-7AF4-15B0-31C28A2B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Word or sentence manipulation</a:t>
            </a:r>
          </a:p>
          <a:p>
            <a:r>
              <a:rPr lang="en-US" sz="2800" dirty="0"/>
              <a:t>Idea: manipulate a word by taking it out and replacing it with a new one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90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E6B49-7C97-652D-5CA5-18DDA888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102D-AB47-AC7E-EEF2-21E21223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Memory Tasks</a:t>
            </a:r>
            <a:br>
              <a:rPr lang="en-US" dirty="0"/>
            </a:br>
            <a:r>
              <a:rPr lang="en-US" dirty="0"/>
              <a:t>(working with SLP or Care Partner)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4DE0-B78A-EA02-08F7-00F27B8F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52" y="2527087"/>
            <a:ext cx="10554574" cy="452903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Word manipulation (use compound words)</a:t>
            </a:r>
          </a:p>
          <a:p>
            <a:pPr lvl="1"/>
            <a:r>
              <a:rPr lang="en-US" sz="2600" dirty="0"/>
              <a:t>Rainfall (change rain to snow)</a:t>
            </a:r>
          </a:p>
          <a:p>
            <a:pPr lvl="1"/>
            <a:r>
              <a:rPr lang="en-US" sz="2600" dirty="0"/>
              <a:t>Snowfall (change fall to man)</a:t>
            </a:r>
          </a:p>
          <a:p>
            <a:pPr lvl="1"/>
            <a:r>
              <a:rPr lang="en-US" sz="2600" dirty="0"/>
              <a:t>Snowman (change snow to door)</a:t>
            </a:r>
          </a:p>
          <a:p>
            <a:pPr lvl="1"/>
            <a:r>
              <a:rPr lang="en-US" sz="2600" dirty="0"/>
              <a:t>Doorman</a:t>
            </a:r>
          </a:p>
          <a:p>
            <a:r>
              <a:rPr lang="en-US" sz="2800" dirty="0"/>
              <a:t>Sentence manipulation</a:t>
            </a:r>
          </a:p>
          <a:p>
            <a:pPr lvl="1"/>
            <a:r>
              <a:rPr lang="en-US" sz="2600" dirty="0"/>
              <a:t>We play ball. (change ball to games)</a:t>
            </a:r>
          </a:p>
          <a:p>
            <a:pPr lvl="1"/>
            <a:r>
              <a:rPr lang="en-US" sz="2600" dirty="0"/>
              <a:t>We play games. (change play to win)</a:t>
            </a:r>
          </a:p>
          <a:p>
            <a:pPr lvl="1"/>
            <a:r>
              <a:rPr lang="en-US" sz="2600" dirty="0"/>
              <a:t>We win games. (change we to they)</a:t>
            </a:r>
          </a:p>
          <a:p>
            <a:pPr lvl="1"/>
            <a:r>
              <a:rPr lang="en-US" sz="2600" dirty="0"/>
              <a:t>They win games.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99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5E11-ED14-A00D-BA07-66DA5048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5FB5-03C6-8336-83CA-FDB0BD5F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Brain/Cognitive Apps vs Aphasia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327B-3BB7-1566-034B-822B2B38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dirty="0"/>
              <a:t>Examples: Lumosity, Peak, Elevate, </a:t>
            </a:r>
            <a:r>
              <a:rPr lang="en-US" sz="2400" b="1" dirty="0" err="1"/>
              <a:t>NeuroNation</a:t>
            </a:r>
            <a:r>
              <a:rPr lang="en-US" sz="2400" b="1" dirty="0"/>
              <a:t>, Brain HQ</a:t>
            </a:r>
          </a:p>
          <a:p>
            <a:r>
              <a:rPr lang="en-US" sz="2400" b="1" dirty="0"/>
              <a:t>What do these apps do?</a:t>
            </a:r>
          </a:p>
          <a:p>
            <a:pPr lvl="1"/>
            <a:r>
              <a:rPr lang="en-US" sz="2400" dirty="0"/>
              <a:t>Address executive function skills (attention, problem solving, memory – different types, </a:t>
            </a:r>
            <a:r>
              <a:rPr lang="en-US" sz="2400" dirty="0" err="1"/>
              <a:t>etc</a:t>
            </a:r>
            <a:r>
              <a:rPr lang="en-US" sz="2400" dirty="0"/>
              <a:t>, mental flexibility)</a:t>
            </a:r>
          </a:p>
          <a:p>
            <a:pPr lvl="1"/>
            <a:r>
              <a:rPr lang="en-US" sz="2400" dirty="0"/>
              <a:t>Help with mental stamina and focus</a:t>
            </a:r>
          </a:p>
          <a:p>
            <a:pPr lvl="1"/>
            <a:r>
              <a:rPr lang="en-US" sz="2400" dirty="0"/>
              <a:t>Offer fun and motivating games</a:t>
            </a:r>
          </a:p>
          <a:p>
            <a:r>
              <a:rPr lang="en-US" sz="2400" b="1" dirty="0"/>
              <a:t>What are they </a:t>
            </a:r>
            <a:r>
              <a:rPr lang="en-US" sz="2400" b="1" u="sng" dirty="0"/>
              <a:t>not</a:t>
            </a:r>
            <a:r>
              <a:rPr lang="en-US" sz="2400" b="1" dirty="0"/>
              <a:t>?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en-US" sz="2400" dirty="0"/>
              <a:t>Not designed for word-finding recovery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/>
              <a:t> Not speech-specific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3A3F-3535-2039-CFA2-8687337D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F951-DEB0-594A-5ABA-8E2A2E37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Brain &amp; Working Memory Games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79E7-D6C5-428F-87B6-0D99FD2D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Not aphasia-specific, but useful for exercise and mental stamina:</a:t>
            </a:r>
          </a:p>
          <a:p>
            <a:r>
              <a:rPr lang="en-US" sz="2800" b="1" dirty="0"/>
              <a:t>Lumosity:</a:t>
            </a:r>
            <a:r>
              <a:rPr lang="en-US" sz="2800" dirty="0"/>
              <a:t> classic brain games that target memory, attention, and flexibility. </a:t>
            </a:r>
          </a:p>
          <a:p>
            <a:r>
              <a:rPr lang="en-US" sz="2800" b="1" dirty="0"/>
              <a:t>Peak &amp; Elevate:</a:t>
            </a:r>
            <a:r>
              <a:rPr lang="en-US" sz="2800" dirty="0"/>
              <a:t> short bursts of cognitive games with memory, language, and focus drills. </a:t>
            </a:r>
          </a:p>
          <a:p>
            <a:r>
              <a:rPr lang="en-US" sz="2800" b="1" dirty="0" err="1"/>
              <a:t>NeuroNation</a:t>
            </a:r>
            <a:r>
              <a:rPr lang="en-US" sz="2800" b="1" dirty="0"/>
              <a:t>:</a:t>
            </a:r>
            <a:r>
              <a:rPr lang="en-US" sz="2800" dirty="0"/>
              <a:t> personalized cognitive training that includes memory tasks.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606B-3FDC-94A4-2DFC-ED7FBF7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BE37-E4AE-1243-4E3C-798FAD97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52B4-FA55-5442-71D9-798B86E6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next time!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Next Group: Wednesday, April 1st @4:00pm EST</a:t>
            </a:r>
          </a:p>
        </p:txBody>
      </p:sp>
      <p:pic>
        <p:nvPicPr>
          <p:cNvPr id="1026" name="Picture 2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3B692248-EBA8-1AB1-5F4A-5DD8EBBB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0" y="4040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8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CAA2-D323-A5D0-2B24-4273E67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79ED-C100-97E5-D799-7808C08D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Share 2 apps  targeting Phonics/sound system</a:t>
            </a:r>
          </a:p>
          <a:p>
            <a:r>
              <a:rPr lang="en-US" sz="3600" dirty="0"/>
              <a:t>Working memory and Aphasia – What is it?</a:t>
            </a:r>
          </a:p>
          <a:p>
            <a:r>
              <a:rPr lang="en-US" sz="3600" dirty="0"/>
              <a:t>How you can work on Working Memory (activities and apps)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68EA-B7BA-E02F-B788-D891B621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Ultimate 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800BD-69AE-4C17-4F80-BDC08918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5096312" cy="410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 IS IT?</a:t>
            </a:r>
            <a:endParaRPr lang="en-US" sz="2000" dirty="0"/>
          </a:p>
          <a:p>
            <a:r>
              <a:rPr lang="en-US" sz="2000" dirty="0"/>
              <a:t>COMPREHENSIVE phonics learning program </a:t>
            </a:r>
          </a:p>
          <a:p>
            <a:r>
              <a:rPr lang="en-US" sz="2000" dirty="0"/>
              <a:t>Teaches ALL phonics patterns and sounds of English (beginning to advanced levels)</a:t>
            </a:r>
          </a:p>
          <a:p>
            <a:pPr marL="0" indent="0">
              <a:buNone/>
            </a:pPr>
            <a:r>
              <a:rPr lang="en-US" sz="2000" b="1" dirty="0"/>
              <a:t>COST?</a:t>
            </a:r>
            <a:endParaRPr lang="en-US" sz="2000" dirty="0"/>
          </a:p>
          <a:p>
            <a:r>
              <a:rPr lang="en-US" sz="2000" dirty="0"/>
              <a:t>Free access to FIRST LEVEL</a:t>
            </a:r>
          </a:p>
          <a:p>
            <a:r>
              <a:rPr lang="en-US" sz="2000" dirty="0"/>
              <a:t>Can buy FULL VERSION for $29.99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CE452-2675-84AC-6A5D-3DE830D97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98" y="1970087"/>
            <a:ext cx="430493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Picture 5" descr="A logo of a graduation cap&#10;&#10;AI-generated content may be incorrect.">
            <a:extLst>
              <a:ext uri="{FF2B5EF4-FFF2-40B4-BE49-F238E27FC236}">
                <a16:creationId xmlns:a16="http://schemas.microsoft.com/office/drawing/2014/main" id="{16BE4CF9-B334-5482-C491-F924A83F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67" y="106913"/>
            <a:ext cx="17272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A773B9-C041-2DAB-06FE-5B84738A8374}"/>
              </a:ext>
            </a:extLst>
          </p:cNvPr>
          <p:cNvSpPr txBox="1"/>
          <p:nvPr/>
        </p:nvSpPr>
        <p:spPr>
          <a:xfrm>
            <a:off x="7059673" y="5868769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Ultimate Phonics is free to use.</a:t>
            </a:r>
            <a:br>
              <a:rPr lang="en-US" dirty="0"/>
            </a:br>
            <a:r>
              <a:rPr lang="en-US" dirty="0"/>
              <a:t>You can also buy the full version for $29.99.</a:t>
            </a:r>
          </a:p>
        </p:txBody>
      </p:sp>
    </p:spTree>
    <p:extLst>
      <p:ext uri="{BB962C8B-B14F-4D97-AF65-F5344CB8AC3E}">
        <p14:creationId xmlns:p14="http://schemas.microsoft.com/office/powerpoint/2010/main" val="37166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478CF-31E9-B995-4EC2-94A82F68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BB8E-FEFF-B69E-65A1-DBDD7901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Ultimate 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5001-D1BE-E0DD-52A1-EB3869C0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5096312" cy="4102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What it does:</a:t>
            </a:r>
            <a:endParaRPr lang="en-US" sz="2000" dirty="0"/>
          </a:p>
          <a:p>
            <a:r>
              <a:rPr lang="en-US" sz="2000" dirty="0"/>
              <a:t>Helps sound out letters and words</a:t>
            </a:r>
          </a:p>
          <a:p>
            <a:pPr marL="0" indent="0">
              <a:buNone/>
            </a:pPr>
            <a:r>
              <a:rPr lang="en-US" sz="2000" b="1" dirty="0"/>
              <a:t>Best for:</a:t>
            </a:r>
            <a:endParaRPr lang="en-US" sz="2000" dirty="0"/>
          </a:p>
          <a:p>
            <a:r>
              <a:rPr lang="en-US" sz="2000" dirty="0"/>
              <a:t>Reading</a:t>
            </a:r>
          </a:p>
          <a:p>
            <a:r>
              <a:rPr lang="en-US" sz="2000" dirty="0"/>
              <a:t>Spelling</a:t>
            </a:r>
          </a:p>
          <a:p>
            <a:r>
              <a:rPr lang="en-US" sz="2000" dirty="0"/>
              <a:t>Apraxia support</a:t>
            </a:r>
          </a:p>
          <a:p>
            <a:pPr marL="0" indent="0">
              <a:buNone/>
            </a:pPr>
            <a:r>
              <a:rPr lang="en-US" sz="2000" b="1" dirty="0"/>
              <a:t>Why it helps:</a:t>
            </a:r>
            <a:endParaRPr lang="en-US" sz="2000" dirty="0"/>
          </a:p>
          <a:p>
            <a:r>
              <a:rPr lang="en-US" sz="2000" dirty="0"/>
              <a:t>Breaks words into smaller parts</a:t>
            </a:r>
          </a:p>
          <a:p>
            <a:r>
              <a:rPr lang="en-US" sz="2000" dirty="0"/>
              <a:t>Slows reading down in a helpful way</a:t>
            </a:r>
          </a:p>
          <a:p>
            <a:r>
              <a:rPr lang="en-US" sz="2000" dirty="0"/>
              <a:t>Offers a “Find” feature to locate lessons by phonogram quickly.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02361-C879-1337-ED03-1D98331E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98" y="1970087"/>
            <a:ext cx="430493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6" name="Picture 5" descr="A logo of a graduation cap&#10;&#10;AI-generated content may be incorrect.">
            <a:extLst>
              <a:ext uri="{FF2B5EF4-FFF2-40B4-BE49-F238E27FC236}">
                <a16:creationId xmlns:a16="http://schemas.microsoft.com/office/drawing/2014/main" id="{8E6BA342-FDEA-8130-796D-85EE5A92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67" y="106913"/>
            <a:ext cx="1727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6F60-F8E1-C566-8E02-9FCD71C8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Phonics Genius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221D-C539-92A7-56C7-11FFA629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What it does:</a:t>
            </a:r>
            <a:endParaRPr lang="en-US" sz="3200" dirty="0"/>
          </a:p>
          <a:p>
            <a:r>
              <a:rPr lang="en-US" sz="3200" dirty="0"/>
              <a:t>Reading and spelling practice through a</a:t>
            </a:r>
          </a:p>
          <a:p>
            <a:pPr marL="0" indent="0">
              <a:buNone/>
            </a:pPr>
            <a:r>
              <a:rPr lang="en-US" sz="3200" dirty="0"/>
              <a:t> flash-card style program (audio playback)</a:t>
            </a:r>
          </a:p>
          <a:p>
            <a:pPr marL="0" indent="0">
              <a:buNone/>
            </a:pPr>
            <a:r>
              <a:rPr lang="en-US" sz="3200" b="1" dirty="0"/>
              <a:t>Best for:</a:t>
            </a:r>
            <a:endParaRPr lang="en-US" sz="3200" dirty="0"/>
          </a:p>
          <a:p>
            <a:r>
              <a:rPr lang="en-US" sz="3200" dirty="0"/>
              <a:t>Word recognition</a:t>
            </a:r>
          </a:p>
          <a:p>
            <a:r>
              <a:rPr lang="en-US" sz="3200" dirty="0"/>
              <a:t>Sound-to-letter practice</a:t>
            </a:r>
          </a:p>
          <a:p>
            <a:pPr marL="0" indent="0">
              <a:buNone/>
            </a:pPr>
            <a:r>
              <a:rPr lang="en-US" sz="3200" b="1" dirty="0"/>
              <a:t>Why it helps:</a:t>
            </a:r>
            <a:endParaRPr lang="en-US" sz="3200" dirty="0"/>
          </a:p>
          <a:p>
            <a:r>
              <a:rPr lang="en-US" sz="3200" dirty="0"/>
              <a:t>Visual support</a:t>
            </a:r>
          </a:p>
          <a:p>
            <a:r>
              <a:rPr lang="en-US" sz="3200" dirty="0"/>
              <a:t>Repetition without pressure</a:t>
            </a:r>
          </a:p>
          <a:p>
            <a:endParaRPr lang="en-US" dirty="0"/>
          </a:p>
        </p:txBody>
      </p:sp>
      <p:pic>
        <p:nvPicPr>
          <p:cNvPr id="5" name="Picture 4" descr="A black square with white text&#10;&#10;AI-generated content may be incorrect.">
            <a:extLst>
              <a:ext uri="{FF2B5EF4-FFF2-40B4-BE49-F238E27FC236}">
                <a16:creationId xmlns:a16="http://schemas.microsoft.com/office/drawing/2014/main" id="{AA44DC8F-3B07-8E70-E3FE-C4D2145F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143563"/>
            <a:ext cx="1790700" cy="1676400"/>
          </a:xfrm>
          <a:prstGeom prst="rect">
            <a:avLst/>
          </a:prstGeom>
        </p:spPr>
      </p:pic>
      <p:pic>
        <p:nvPicPr>
          <p:cNvPr id="7" name="Picture 6" descr="A black and red text with a red circle&#10;&#10;AI-generated content may be incorrect.">
            <a:extLst>
              <a:ext uri="{FF2B5EF4-FFF2-40B4-BE49-F238E27FC236}">
                <a16:creationId xmlns:a16="http://schemas.microsoft.com/office/drawing/2014/main" id="{D8910F0B-D85F-0DC4-9298-ABE5B884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42" y="2052889"/>
            <a:ext cx="2214562" cy="4805111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D5C0AFD6-3A8D-122A-3738-2BE253847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4" y="1940085"/>
            <a:ext cx="2214563" cy="4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BE022-B050-AA48-C5A1-28403EBA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059A-F788-8EE0-90E5-63DFEC7D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Phonics Genius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D299-ABC4-5C8D-018F-45795E67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92" y="2359447"/>
            <a:ext cx="10554574" cy="3636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/>
              <a:t>Interactive and customizable:</a:t>
            </a:r>
            <a:endParaRPr lang="en-US" sz="3200" dirty="0"/>
          </a:p>
          <a:p>
            <a:r>
              <a:rPr lang="en-US" sz="3200" dirty="0"/>
              <a:t>Includes game mode quizzes and other play modes</a:t>
            </a:r>
          </a:p>
          <a:p>
            <a:r>
              <a:rPr lang="en-US" sz="3200" dirty="0"/>
              <a:t>Customizable sets; able to create/record your own cards</a:t>
            </a:r>
          </a:p>
          <a:p>
            <a:pPr marL="0" indent="0">
              <a:buNone/>
            </a:pPr>
            <a:r>
              <a:rPr lang="en-US" sz="3200" b="1" dirty="0"/>
              <a:t>Prices:</a:t>
            </a:r>
          </a:p>
          <a:p>
            <a:pPr marL="0" indent="0">
              <a:buNone/>
            </a:pPr>
            <a:r>
              <a:rPr lang="en-US" sz="3200" dirty="0"/>
              <a:t>- Standard Price: $0.99 in the Apple App Store.</a:t>
            </a:r>
          </a:p>
          <a:p>
            <a:pPr marL="0" indent="0">
              <a:buNone/>
            </a:pPr>
            <a:r>
              <a:rPr lang="en-US" sz="3200" dirty="0"/>
              <a:t>- Content: you get the full library of over 6,000 words grouped by phonetics without additional subscriptions.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A black square with white text&#10;&#10;AI-generated content may be incorrect.">
            <a:extLst>
              <a:ext uri="{FF2B5EF4-FFF2-40B4-BE49-F238E27FC236}">
                <a16:creationId xmlns:a16="http://schemas.microsoft.com/office/drawing/2014/main" id="{33E5408F-3CA1-24E8-480B-B7CFEC10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143563"/>
            <a:ext cx="1790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F0ED4-34DB-9E56-BC69-FA4DE13EF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3063-6976-1D43-1406-74A301C3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Memory and Aphasia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20232-236D-2DA0-B37F-4BAB1EB4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74" y="2401191"/>
            <a:ext cx="7152471" cy="363651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What is Working memory?</a:t>
            </a:r>
          </a:p>
          <a:p>
            <a:pPr lvl="1"/>
            <a:r>
              <a:rPr lang="en-US" sz="2400" dirty="0"/>
              <a:t>Your brain’s ability to hang onto something in your head, and manipulate it</a:t>
            </a:r>
          </a:p>
          <a:p>
            <a:r>
              <a:rPr lang="en-US" sz="2400" dirty="0"/>
              <a:t>Why is it important for communication and Aphasia recovery?</a:t>
            </a:r>
          </a:p>
          <a:p>
            <a:pPr lvl="1"/>
            <a:r>
              <a:rPr lang="en-US" sz="2400" dirty="0"/>
              <a:t>Word finding difficulties interrupting flow of communication</a:t>
            </a:r>
          </a:p>
          <a:p>
            <a:pPr lvl="1"/>
            <a:r>
              <a:rPr lang="en-US" sz="2400" dirty="0"/>
              <a:t>Crucial for language processing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ow Does Aphasia Impact Verbal Memory? - HappyNeuron Pro - Blog">
            <a:extLst>
              <a:ext uri="{FF2B5EF4-FFF2-40B4-BE49-F238E27FC236}">
                <a16:creationId xmlns:a16="http://schemas.microsoft.com/office/drawing/2014/main" id="{AB803FF2-5E81-421A-BA97-5913D23C9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1"/>
          <a:stretch>
            <a:fillRect/>
          </a:stretch>
        </p:blipFill>
        <p:spPr bwMode="auto">
          <a:xfrm>
            <a:off x="8825948" y="2597504"/>
            <a:ext cx="2361579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F7611-7C3B-A1EE-B4B2-F49CBE4B2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9DEA-5957-2EF4-DA40-A6D67265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Memory and Aphasia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1838D-4E40-4DF5-77BE-1D8B9CFA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139" y="2774301"/>
            <a:ext cx="6496488" cy="363651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Examples</a:t>
            </a:r>
          </a:p>
          <a:p>
            <a:pPr lvl="1"/>
            <a:r>
              <a:rPr lang="en-US" sz="2400" dirty="0"/>
              <a:t>Keeping a word in mind long enough to get say it</a:t>
            </a:r>
          </a:p>
          <a:p>
            <a:pPr lvl="1"/>
            <a:r>
              <a:rPr lang="en-US" sz="2400" dirty="0"/>
              <a:t>Holding onto beginning of a sentence while planning for end</a:t>
            </a:r>
          </a:p>
          <a:p>
            <a:pPr lvl="1"/>
            <a:r>
              <a:rPr lang="en-US" sz="2400" dirty="0"/>
              <a:t>Following what a conversational partner is saying and following multiple steps</a:t>
            </a:r>
          </a:p>
          <a:p>
            <a:pPr lvl="1"/>
            <a:r>
              <a:rPr lang="en-US" sz="2400" dirty="0"/>
              <a:t>Hanging onto a choice long enough to get the preferred one out (i.e. Do you want tea or coffee?)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Blog: Coffee or tea – a comparison">
            <a:extLst>
              <a:ext uri="{FF2B5EF4-FFF2-40B4-BE49-F238E27FC236}">
                <a16:creationId xmlns:a16="http://schemas.microsoft.com/office/drawing/2014/main" id="{6E6C5458-6847-7745-07B4-FDCFB3699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24" y="1997838"/>
            <a:ext cx="4412974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B8264-6366-6CE2-1B12-04222CD55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4679-61A0-B870-7F74-1FFFAF55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Memory Tasks</a:t>
            </a:r>
            <a:br>
              <a:rPr lang="en-US" dirty="0"/>
            </a:br>
            <a:r>
              <a:rPr lang="en-US" dirty="0"/>
              <a:t>(working with SLP or Care Partner)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C2A5-9A81-2ADD-5AE4-E3B28BA4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 sentence (Start with 3 words in length)</a:t>
            </a:r>
          </a:p>
          <a:p>
            <a:r>
              <a:rPr lang="en-US" dirty="0"/>
              <a:t>Present it auditorily, asking person with Aphasia to hold in their head</a:t>
            </a:r>
          </a:p>
          <a:p>
            <a:pPr marL="0" indent="0">
              <a:buNone/>
            </a:pPr>
            <a:r>
              <a:rPr lang="en-US" dirty="0"/>
              <a:t>i.e. Children play outside.</a:t>
            </a:r>
          </a:p>
          <a:p>
            <a:r>
              <a:rPr lang="en-US" dirty="0"/>
              <a:t>Ask them to do the following:</a:t>
            </a:r>
          </a:p>
          <a:p>
            <a:pPr lvl="1"/>
            <a:r>
              <a:rPr lang="en-US" dirty="0"/>
              <a:t>Give the words in ALPHABETICAL ORDER (children – outside – play)</a:t>
            </a:r>
          </a:p>
          <a:p>
            <a:pPr lvl="1"/>
            <a:r>
              <a:rPr lang="en-US" dirty="0"/>
              <a:t>Give the words LONGEST to SHORTEST in length (children - outside –– play)</a:t>
            </a:r>
          </a:p>
          <a:p>
            <a:pPr lvl="1"/>
            <a:r>
              <a:rPr lang="en-US" dirty="0"/>
              <a:t>Give the words reversed (outside – play – children)</a:t>
            </a:r>
          </a:p>
          <a:p>
            <a:pPr lvl="1"/>
            <a:r>
              <a:rPr lang="en-US" dirty="0"/>
              <a:t>Give the words in REVERSED ALPHABETICAL ORDER (play – outside – children)</a:t>
            </a:r>
          </a:p>
          <a:p>
            <a:pPr lvl="1"/>
            <a:r>
              <a:rPr lang="en-US" dirty="0"/>
              <a:t>Give the words SHORTEST to LONGEST in length (play – outside – children)</a:t>
            </a:r>
          </a:p>
        </p:txBody>
      </p:sp>
    </p:spTree>
    <p:extLst>
      <p:ext uri="{BB962C8B-B14F-4D97-AF65-F5344CB8AC3E}">
        <p14:creationId xmlns:p14="http://schemas.microsoft.com/office/powerpoint/2010/main" val="5310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4585</TotalTime>
  <Words>781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Century Gothic</vt:lpstr>
      <vt:lpstr>Wingdings 2</vt:lpstr>
      <vt:lpstr>Quotable</vt:lpstr>
      <vt:lpstr>Technology and Supports for Aphasia</vt:lpstr>
      <vt:lpstr>Plan for Today</vt:lpstr>
      <vt:lpstr>Ultimate Phonics</vt:lpstr>
      <vt:lpstr>Ultimate Phonics</vt:lpstr>
      <vt:lpstr>Phonics Genius</vt:lpstr>
      <vt:lpstr>Phonics Genius</vt:lpstr>
      <vt:lpstr>Working Memory and Aphasia</vt:lpstr>
      <vt:lpstr>Working Memory and Aphasia</vt:lpstr>
      <vt:lpstr>Working Memory Tasks (working with SLP or Care Partner)</vt:lpstr>
      <vt:lpstr>Working Memory Tasks (working with SLP or Care Partner)</vt:lpstr>
      <vt:lpstr>Working Memory Tasks (working with SLP or Care Partner)</vt:lpstr>
      <vt:lpstr>Working Memory Tasks (working with SLP or Care Partner)</vt:lpstr>
      <vt:lpstr>Brain/Cognitive Apps vs Aphasia Apps</vt:lpstr>
      <vt:lpstr>Brain &amp; Working Memory Games 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Lang</dc:creator>
  <cp:lastModifiedBy>Brooke Lang</cp:lastModifiedBy>
  <cp:revision>4</cp:revision>
  <dcterms:created xsi:type="dcterms:W3CDTF">2026-02-04T21:59:47Z</dcterms:created>
  <dcterms:modified xsi:type="dcterms:W3CDTF">2026-03-05T13:02:29Z</dcterms:modified>
</cp:coreProperties>
</file>