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1092" r:id="rId3"/>
    <p:sldId id="261" r:id="rId4"/>
    <p:sldId id="262" r:id="rId5"/>
    <p:sldId id="307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1106" r:id="rId14"/>
    <p:sldId id="1108" r:id="rId15"/>
    <p:sldId id="1107" r:id="rId16"/>
    <p:sldId id="1096" r:id="rId17"/>
    <p:sldId id="1098" r:id="rId18"/>
    <p:sldId id="1103" r:id="rId19"/>
    <p:sldId id="1100" r:id="rId20"/>
    <p:sldId id="1109" r:id="rId21"/>
    <p:sldId id="4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C6C8FB-45C0-5FFA-3D9A-90BBCB16DCDA}" name="brynbowles@gmail.com" initials="" userId="be6a58e8b666e4f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2"/>
  </p:normalViewPr>
  <p:slideViewPr>
    <p:cSldViewPr snapToGrid="0">
      <p:cViewPr varScale="1">
        <p:scale>
          <a:sx n="51" d="100"/>
          <a:sy n="51" d="100"/>
        </p:scale>
        <p:origin x="1349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Lang" userId="b0c4d54ea9be1893" providerId="LiveId" clId="{DE9514DC-4727-4117-8CE4-54C153839844}"/>
    <pc:docChg chg="delSld">
      <pc:chgData name="Brooke Lang" userId="b0c4d54ea9be1893" providerId="LiveId" clId="{DE9514DC-4727-4117-8CE4-54C153839844}" dt="2025-11-05T22:01:36.375" v="0" actId="47"/>
      <pc:docMkLst>
        <pc:docMk/>
      </pc:docMkLst>
      <pc:sldChg chg="del">
        <pc:chgData name="Brooke Lang" userId="b0c4d54ea9be1893" providerId="LiveId" clId="{DE9514DC-4727-4117-8CE4-54C153839844}" dt="2025-11-05T22:01:36.375" v="0" actId="47"/>
        <pc:sldMkLst>
          <pc:docMk/>
          <pc:sldMk cId="1697807429" sldId="1059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79276130" sldId="1060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630712573" sldId="1061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751930121" sldId="1062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129088087" sldId="1063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545119310" sldId="1064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1204840384" sldId="1065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42557910" sldId="1066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1671064331" sldId="1067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765258528" sldId="1068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143164586" sldId="1069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347008166" sldId="1070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893138458" sldId="1071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592239744" sldId="1072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105459340" sldId="1073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972180418" sldId="1074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4025684875" sldId="1075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1596270219" sldId="1076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336130736" sldId="1077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466132091" sldId="1078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1138762617" sldId="1079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52438755" sldId="1080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862024164" sldId="1081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968719376" sldId="1082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1088031717" sldId="1083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1900636708" sldId="1084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596000629" sldId="1085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699472640" sldId="1086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3429206575" sldId="1087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461101934" sldId="1088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1900284413" sldId="1089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467687347" sldId="1090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1918987527" sldId="1091"/>
        </pc:sldMkLst>
      </pc:sldChg>
      <pc:sldChg chg="del">
        <pc:chgData name="Brooke Lang" userId="b0c4d54ea9be1893" providerId="LiveId" clId="{DE9514DC-4727-4117-8CE4-54C153839844}" dt="2025-11-05T22:01:36.375" v="0" actId="47"/>
        <pc:sldMkLst>
          <pc:docMk/>
          <pc:sldMk cId="2655028859" sldId="10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BD6E-02F3-4FA7-821C-FCED6F9650F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49F3-81F2-44A4-993D-FD317F52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C441-07D4-4326-9160-1B86A7681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6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2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41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0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988EACC-A12C-43EA-B41E-3C69906F00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1BADC0-DFE6-4323-92C8-D763D22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4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4328-2F45-E095-7E7A-758065E02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and Supports for Aphasia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6B624-F941-B54A-1544-7F2F37C5D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Brooke Lang, M.A., CCC-SLP and Bryn Bowles</a:t>
            </a:r>
          </a:p>
        </p:txBody>
      </p:sp>
    </p:spTree>
    <p:extLst>
      <p:ext uri="{BB962C8B-B14F-4D97-AF65-F5344CB8AC3E}">
        <p14:creationId xmlns:p14="http://schemas.microsoft.com/office/powerpoint/2010/main" val="301838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5DAF-3A3E-F0C4-4D49-770BE788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24707"/>
            <a:ext cx="10571998" cy="970450"/>
          </a:xfrm>
        </p:spPr>
        <p:txBody>
          <a:bodyPr/>
          <a:lstStyle/>
          <a:p>
            <a:pPr algn="ctr"/>
            <a:br>
              <a:rPr lang="en-US" sz="5400" dirty="0"/>
            </a:br>
            <a:r>
              <a:rPr lang="en-US" sz="5400" dirty="0"/>
              <a:t>CONSTANT THERAPY</a:t>
            </a:r>
          </a:p>
        </p:txBody>
      </p:sp>
      <p:pic>
        <p:nvPicPr>
          <p:cNvPr id="4" name="Picture 2" descr="Constant Therapy - Apps on Google Play">
            <a:extLst>
              <a:ext uri="{FF2B5EF4-FFF2-40B4-BE49-F238E27FC236}">
                <a16:creationId xmlns:a16="http://schemas.microsoft.com/office/drawing/2014/main" id="{9513A5EC-DE4E-8F91-CC0F-63DF9695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0150"/>
            <a:ext cx="1839542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alendar&#10;&#10;Description automatically generated">
            <a:extLst>
              <a:ext uri="{FF2B5EF4-FFF2-40B4-BE49-F238E27FC236}">
                <a16:creationId xmlns:a16="http://schemas.microsoft.com/office/drawing/2014/main" id="{ABF93130-DCE2-706B-D0A3-F7644E893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1" y="2716306"/>
            <a:ext cx="4926325" cy="4039254"/>
          </a:xfrm>
          <a:prstGeom prst="rect">
            <a:avLst/>
          </a:prstGeom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63872164-2452-EB8D-3B23-8EF09DFBC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11" y="2564204"/>
            <a:ext cx="5350423" cy="4191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7B378-1650-3F74-E5AA-E5A588FDEAC0}"/>
              </a:ext>
            </a:extLst>
          </p:cNvPr>
          <p:cNvSpPr txBox="1"/>
          <p:nvPr/>
        </p:nvSpPr>
        <p:spPr>
          <a:xfrm>
            <a:off x="1285382" y="2213262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Reading a Calendar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2CDA9-5B1B-53EC-09AB-C8697CC74698}"/>
              </a:ext>
            </a:extLst>
          </p:cNvPr>
          <p:cNvSpPr txBox="1"/>
          <p:nvPr/>
        </p:nvSpPr>
        <p:spPr>
          <a:xfrm>
            <a:off x="7350440" y="2056932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Reading a Map</a:t>
            </a:r>
          </a:p>
        </p:txBody>
      </p:sp>
    </p:spTree>
    <p:extLst>
      <p:ext uri="{BB962C8B-B14F-4D97-AF65-F5344CB8AC3E}">
        <p14:creationId xmlns:p14="http://schemas.microsoft.com/office/powerpoint/2010/main" val="187704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5DAF-3A3E-F0C4-4D49-770BE788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82296"/>
            <a:ext cx="10571998" cy="970450"/>
          </a:xfrm>
        </p:spPr>
        <p:txBody>
          <a:bodyPr/>
          <a:lstStyle/>
          <a:p>
            <a:pPr algn="ctr"/>
            <a:br>
              <a:rPr lang="en-US" sz="5400" dirty="0"/>
            </a:br>
            <a:r>
              <a:rPr lang="en-US" sz="5400" dirty="0"/>
              <a:t>CONSTANT THERAPY</a:t>
            </a:r>
          </a:p>
        </p:txBody>
      </p:sp>
      <p:pic>
        <p:nvPicPr>
          <p:cNvPr id="4" name="Picture 2" descr="Constant Therapy - Apps on Google Play">
            <a:extLst>
              <a:ext uri="{FF2B5EF4-FFF2-40B4-BE49-F238E27FC236}">
                <a16:creationId xmlns:a16="http://schemas.microsoft.com/office/drawing/2014/main" id="{9513A5EC-DE4E-8F91-CC0F-63DF9695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0150"/>
            <a:ext cx="1839542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5FCBA83-5778-E8A0-010E-4DB4C28CA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" y="2564204"/>
            <a:ext cx="5603674" cy="4145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556EB7-7648-6BBF-1977-1E64C30E3E54}"/>
              </a:ext>
            </a:extLst>
          </p:cNvPr>
          <p:cNvSpPr txBox="1"/>
          <p:nvPr/>
        </p:nvSpPr>
        <p:spPr>
          <a:xfrm>
            <a:off x="989547" y="2102539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Listening to a VOICEMAIL</a:t>
            </a:r>
          </a:p>
        </p:txBody>
      </p:sp>
    </p:spTree>
    <p:extLst>
      <p:ext uri="{BB962C8B-B14F-4D97-AF65-F5344CB8AC3E}">
        <p14:creationId xmlns:p14="http://schemas.microsoft.com/office/powerpoint/2010/main" val="271287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5DAF-3A3E-F0C4-4D49-770BE788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70" y="243914"/>
            <a:ext cx="10571998" cy="970450"/>
          </a:xfrm>
        </p:spPr>
        <p:txBody>
          <a:bodyPr/>
          <a:lstStyle/>
          <a:p>
            <a:pPr algn="ctr"/>
            <a:br>
              <a:rPr lang="en-US" sz="5400" dirty="0"/>
            </a:br>
            <a:r>
              <a:rPr lang="en-US" sz="5400" dirty="0"/>
              <a:t>CONSTANT THERAPY</a:t>
            </a:r>
          </a:p>
        </p:txBody>
      </p:sp>
      <p:pic>
        <p:nvPicPr>
          <p:cNvPr id="4" name="Picture 2" descr="Constant Therapy - Apps on Google Play">
            <a:extLst>
              <a:ext uri="{FF2B5EF4-FFF2-40B4-BE49-F238E27FC236}">
                <a16:creationId xmlns:a16="http://schemas.microsoft.com/office/drawing/2014/main" id="{9513A5EC-DE4E-8F91-CC0F-63DF9695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0150"/>
            <a:ext cx="1839542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B81EEA2-9300-C8C7-D14C-F8AC5CECF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" y="2743200"/>
            <a:ext cx="5431565" cy="3870886"/>
          </a:xfrm>
          <a:prstGeom prst="rect">
            <a:avLst/>
          </a:prstGeom>
        </p:spPr>
      </p:pic>
      <p:pic>
        <p:nvPicPr>
          <p:cNvPr id="9" name="Picture 8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E0CEC86F-7105-3087-E6E8-F05929D9C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10" y="2646494"/>
            <a:ext cx="5411363" cy="3967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30BB29-1915-5453-1136-CA717BF0DDF5}"/>
              </a:ext>
            </a:extLst>
          </p:cNvPr>
          <p:cNvSpPr txBox="1"/>
          <p:nvPr/>
        </p:nvSpPr>
        <p:spPr>
          <a:xfrm>
            <a:off x="1567770" y="2184829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Adding Money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4E3ED-9FD4-9F5A-7170-0C181D13F929}"/>
              </a:ext>
            </a:extLst>
          </p:cNvPr>
          <p:cNvSpPr txBox="1"/>
          <p:nvPr/>
        </p:nvSpPr>
        <p:spPr>
          <a:xfrm>
            <a:off x="7350440" y="2115587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Solving Math Problems</a:t>
            </a:r>
          </a:p>
        </p:txBody>
      </p:sp>
    </p:spTree>
    <p:extLst>
      <p:ext uri="{BB962C8B-B14F-4D97-AF65-F5344CB8AC3E}">
        <p14:creationId xmlns:p14="http://schemas.microsoft.com/office/powerpoint/2010/main" val="364118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6DBF-2AEC-8D9C-0E36-20317D36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rgbClr val="FF0000"/>
                </a:solidFill>
              </a:rPr>
              <a:t>Limitations</a:t>
            </a:r>
            <a:r>
              <a:rPr lang="en-US" sz="5400" dirty="0"/>
              <a:t> of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418FC-AB34-4978-6440-E96BCC8F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Sometimes the app doesn’t explain </a:t>
            </a:r>
            <a:r>
              <a:rPr lang="en-US" sz="2400" b="1" i="1" u="sng" dirty="0">
                <a:solidFill>
                  <a:srgbClr val="FF0000"/>
                </a:solidFill>
              </a:rPr>
              <a:t>WHY</a:t>
            </a:r>
            <a:r>
              <a:rPr lang="en-US" sz="2400" dirty="0"/>
              <a:t> an answer is wrong.</a:t>
            </a:r>
          </a:p>
          <a:p>
            <a:endParaRPr lang="en-US" sz="2400" dirty="0"/>
          </a:p>
          <a:p>
            <a:r>
              <a:rPr lang="en-US" sz="2400" dirty="0"/>
              <a:t>Or it </a:t>
            </a:r>
            <a:r>
              <a:rPr lang="en-US" sz="2400" b="1" u="sng" dirty="0">
                <a:solidFill>
                  <a:srgbClr val="FF0000"/>
                </a:solidFill>
              </a:rPr>
              <a:t>repeats the SAME exercises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instead of adjusting to what I </a:t>
            </a:r>
            <a:r>
              <a:rPr lang="en-US" sz="2400" b="1" u="sng" dirty="0">
                <a:solidFill>
                  <a:srgbClr val="FF0000"/>
                </a:solidFill>
              </a:rPr>
              <a:t>need THAT DAY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060678D7-458F-36CF-5CF1-52B671E71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67" y="2413000"/>
            <a:ext cx="4955117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103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6C7-B55C-F62E-D640-9027EEA6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AI Could Improve Constant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F99D-FEF8-9832-82E9-2A5488F86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0" y="2222287"/>
            <a:ext cx="4246345" cy="4770184"/>
          </a:xfrm>
        </p:spPr>
        <p:txBody>
          <a:bodyPr>
            <a:normAutofit/>
          </a:bodyPr>
          <a:lstStyle/>
          <a:p>
            <a:r>
              <a:rPr lang="en-US" b="1" dirty="0"/>
              <a:t>AI could help by explaining:</a:t>
            </a:r>
            <a:br>
              <a:rPr lang="en-US" dirty="0"/>
            </a:br>
            <a:r>
              <a:rPr lang="en-US" dirty="0"/>
              <a:t>1️⃣ “The total is $19.13.”</a:t>
            </a:r>
            <a:br>
              <a:rPr lang="en-US" dirty="0"/>
            </a:br>
            <a:r>
              <a:rPr lang="en-US" dirty="0"/>
              <a:t>2️⃣ “Susan got $0.87 back.”</a:t>
            </a:r>
            <a:br>
              <a:rPr lang="en-US" dirty="0"/>
            </a:br>
            <a:r>
              <a:rPr lang="en-US" dirty="0"/>
              <a:t>3️⃣ “Add them together: $19.13 + $0.87 = $20.00.”</a:t>
            </a:r>
            <a:br>
              <a:rPr lang="en-US" dirty="0"/>
            </a:br>
            <a:r>
              <a:rPr lang="en-US" dirty="0"/>
              <a:t>🗣️ “She gave twenty dollars in cash.”</a:t>
            </a:r>
          </a:p>
          <a:p>
            <a:pPr marL="0" indent="0">
              <a:buNone/>
            </a:pPr>
            <a:r>
              <a:rPr lang="en-US" b="1" dirty="0"/>
              <a:t>Bonus AI features:</a:t>
            </a:r>
            <a:endParaRPr lang="en-US" dirty="0"/>
          </a:p>
          <a:p>
            <a:r>
              <a:rPr lang="en-US" dirty="0"/>
              <a:t>Read each number aloud</a:t>
            </a:r>
          </a:p>
          <a:p>
            <a:r>
              <a:rPr lang="en-US" dirty="0"/>
              <a:t>Highlight steps visually</a:t>
            </a:r>
          </a:p>
          <a:p>
            <a:r>
              <a:rPr lang="en-US" dirty="0"/>
              <a:t>Explain </a:t>
            </a:r>
            <a:r>
              <a:rPr lang="en-US" i="1" dirty="0"/>
              <a:t>why</a:t>
            </a:r>
            <a:r>
              <a:rPr lang="en-US" dirty="0"/>
              <a:t> $1.13 was wrong (“That’s the tax, not the cash paid”)</a:t>
            </a:r>
          </a:p>
          <a:p>
            <a:endParaRPr lang="en-US" dirty="0"/>
          </a:p>
        </p:txBody>
      </p:sp>
      <p:pic>
        <p:nvPicPr>
          <p:cNvPr id="6" name="Picture 5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93BB81B9-93EC-3B90-B392-1A284B509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3" y="2458387"/>
            <a:ext cx="5496616" cy="41224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114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929F9-19E3-E755-E404-3D3FFDA6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4540210" cy="3388287"/>
          </a:xfrm>
        </p:spPr>
        <p:txBody>
          <a:bodyPr anchor="ctr">
            <a:normAutofit/>
          </a:bodyPr>
          <a:lstStyle/>
          <a:p>
            <a:r>
              <a:rPr lang="en-US" sz="5400" dirty="0"/>
              <a:t>The Opportunity with AI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ED49B1-1C47-FA6B-B3EE-47248EDB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552" y="978992"/>
            <a:ext cx="5816734" cy="5364657"/>
          </a:xfrm>
          <a:effectLst/>
        </p:spPr>
        <p:txBody>
          <a:bodyPr>
            <a:normAutofit/>
          </a:bodyPr>
          <a:lstStyle/>
          <a:p>
            <a:r>
              <a:rPr lang="en-US" sz="2400" dirty="0"/>
              <a:t>AI could give instant feedback — for example, if I said the word wrong, it could show </a:t>
            </a:r>
            <a:r>
              <a:rPr lang="en-US" sz="2400" b="1" i="1" dirty="0">
                <a:solidFill>
                  <a:srgbClr val="FF0000"/>
                </a:solidFill>
              </a:rPr>
              <a:t>how to fix it</a:t>
            </a:r>
            <a:r>
              <a:rPr lang="en-US" sz="2400" dirty="0"/>
              <a:t>.</a:t>
            </a:r>
          </a:p>
          <a:p>
            <a:r>
              <a:rPr lang="en-US" sz="2400" dirty="0"/>
              <a:t>AI can make </a:t>
            </a:r>
            <a:r>
              <a:rPr lang="en-US" sz="2400" b="1" dirty="0">
                <a:solidFill>
                  <a:srgbClr val="FF0000"/>
                </a:solidFill>
              </a:rPr>
              <a:t>personalized examples </a:t>
            </a:r>
            <a:r>
              <a:rPr lang="en-US" sz="2400" dirty="0"/>
              <a:t>— using my interests, like sports or recipes.</a:t>
            </a:r>
          </a:p>
          <a:p>
            <a:r>
              <a:rPr lang="en-US" sz="2400" dirty="0"/>
              <a:t>AI can </a:t>
            </a:r>
            <a:r>
              <a:rPr lang="en-US" sz="2400" b="1" dirty="0">
                <a:solidFill>
                  <a:srgbClr val="FF0000"/>
                </a:solidFill>
              </a:rPr>
              <a:t>turn mistakes into learning </a:t>
            </a:r>
            <a:r>
              <a:rPr lang="en-US" sz="2400" dirty="0"/>
              <a:t>— explaining what part of speech or sound was hard.</a:t>
            </a:r>
          </a:p>
        </p:txBody>
      </p:sp>
    </p:spTree>
    <p:extLst>
      <p:ext uri="{BB962C8B-B14F-4D97-AF65-F5344CB8AC3E}">
        <p14:creationId xmlns:p14="http://schemas.microsoft.com/office/powerpoint/2010/main" val="303710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18A2-F1B2-661A-F8B2-4D914EED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85" y="951280"/>
            <a:ext cx="10571998" cy="970450"/>
          </a:xfrm>
        </p:spPr>
        <p:txBody>
          <a:bodyPr/>
          <a:lstStyle/>
          <a:p>
            <a:pPr algn="ctr"/>
            <a:r>
              <a:rPr lang="en-US" sz="5400" dirty="0"/>
              <a:t>CONSTANT THERAPY + </a:t>
            </a:r>
            <a:r>
              <a:rPr lang="en-US" sz="5400" i="1" dirty="0"/>
              <a:t>AI</a:t>
            </a:r>
            <a:br>
              <a:rPr lang="en-US" sz="5400" dirty="0"/>
            </a:br>
            <a:r>
              <a:rPr lang="en-US" sz="5400" dirty="0"/>
              <a:t>Speech Feedback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6BF5C1-863E-3EE0-2FA5-757597CE9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" y="2039814"/>
            <a:ext cx="5817252" cy="4513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625D3-A5F4-85B8-1783-91ADA18D36A7}"/>
              </a:ext>
            </a:extLst>
          </p:cNvPr>
          <p:cNvSpPr txBox="1"/>
          <p:nvPr/>
        </p:nvSpPr>
        <p:spPr>
          <a:xfrm>
            <a:off x="6191651" y="2360922"/>
            <a:ext cx="5418993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spcAft>
                <a:spcPts val="1000"/>
              </a:spcAft>
              <a:defRPr sz="2000"/>
            </a:pPr>
            <a:r>
              <a:rPr dirty="0"/>
              <a:t>🗣️ AI listens as you say the word and gives visual feedback.</a:t>
            </a:r>
          </a:p>
          <a:p>
            <a:pPr>
              <a:spcAft>
                <a:spcPts val="1000"/>
              </a:spcAft>
              <a:defRPr sz="2000"/>
            </a:pPr>
            <a:r>
              <a:rPr dirty="0"/>
              <a:t>📈 Shows which syllable or sound needs more clarity.</a:t>
            </a:r>
          </a:p>
          <a:p>
            <a:pPr>
              <a:spcAft>
                <a:spcPts val="1000"/>
              </a:spcAft>
              <a:defRPr sz="2000"/>
            </a:pPr>
            <a:r>
              <a:rPr dirty="0"/>
              <a:t>💬 Example: “You said can open. Try again: can-op-</a:t>
            </a:r>
            <a:r>
              <a:rPr dirty="0" err="1"/>
              <a:t>en</a:t>
            </a:r>
            <a:r>
              <a:rPr lang="en-US" dirty="0"/>
              <a:t>-er</a:t>
            </a:r>
            <a:r>
              <a:rPr dirty="0"/>
              <a:t>.”</a:t>
            </a:r>
          </a:p>
          <a:p>
            <a:pPr>
              <a:spcAft>
                <a:spcPts val="1000"/>
              </a:spcAft>
              <a:defRPr sz="2000"/>
            </a:pPr>
            <a:r>
              <a:rPr dirty="0"/>
              <a:t>✅ Helps with pronunciation and apraxia.</a:t>
            </a:r>
          </a:p>
        </p:txBody>
      </p:sp>
    </p:spTree>
    <p:extLst>
      <p:ext uri="{BB962C8B-B14F-4D97-AF65-F5344CB8AC3E}">
        <p14:creationId xmlns:p14="http://schemas.microsoft.com/office/powerpoint/2010/main" val="30309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D2C1B-9C68-2A38-A9AB-71A01A6E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B50C-161A-E249-BA9C-31B3531E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85" y="951280"/>
            <a:ext cx="10571998" cy="970450"/>
          </a:xfrm>
        </p:spPr>
        <p:txBody>
          <a:bodyPr/>
          <a:lstStyle/>
          <a:p>
            <a:pPr algn="ctr"/>
            <a:r>
              <a:rPr lang="en-US" sz="5400" dirty="0"/>
              <a:t>CONSTANT THERAPY + </a:t>
            </a:r>
            <a:r>
              <a:rPr lang="en-US" sz="5400" i="1" dirty="0"/>
              <a:t>AI</a:t>
            </a:r>
            <a:br>
              <a:rPr lang="en-US" sz="5400" dirty="0"/>
            </a:br>
            <a:r>
              <a:rPr lang="en-US" sz="5400" dirty="0"/>
              <a:t>Speech Feedback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72DC86-A822-11AB-F360-D93C10E2D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" y="2039814"/>
            <a:ext cx="5817252" cy="4513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93145-04C6-2D39-A79E-4BF02B3FB2BD}"/>
              </a:ext>
            </a:extLst>
          </p:cNvPr>
          <p:cNvSpPr txBox="1"/>
          <p:nvPr/>
        </p:nvSpPr>
        <p:spPr>
          <a:xfrm>
            <a:off x="6191651" y="2360922"/>
            <a:ext cx="5418993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spcAft>
                <a:spcPts val="1000"/>
              </a:spcAft>
              <a:defRPr sz="2000"/>
            </a:pPr>
            <a:r>
              <a:rPr dirty="0"/>
              <a:t>🗣️ AI listens as you say the word and gives visual feedback.</a:t>
            </a:r>
          </a:p>
          <a:p>
            <a:pPr>
              <a:spcAft>
                <a:spcPts val="1000"/>
              </a:spcAft>
              <a:defRPr sz="2000"/>
            </a:pPr>
            <a:r>
              <a:rPr dirty="0"/>
              <a:t>📈 Shows which syllable or sound needs more clarity.</a:t>
            </a:r>
          </a:p>
          <a:p>
            <a:pPr>
              <a:spcAft>
                <a:spcPts val="1000"/>
              </a:spcAft>
              <a:defRPr sz="2000"/>
            </a:pPr>
            <a:r>
              <a:rPr dirty="0"/>
              <a:t>💬 Example: “You said can open. Try again: can-op-</a:t>
            </a:r>
            <a:r>
              <a:rPr dirty="0" err="1"/>
              <a:t>en</a:t>
            </a:r>
            <a:r>
              <a:rPr dirty="0"/>
              <a:t>.”</a:t>
            </a:r>
          </a:p>
          <a:p>
            <a:pPr>
              <a:spcAft>
                <a:spcPts val="1000"/>
              </a:spcAft>
              <a:defRPr sz="2000"/>
            </a:pPr>
            <a:r>
              <a:rPr dirty="0"/>
              <a:t>✅ Helps with pronunciation and apraxia.</a:t>
            </a:r>
          </a:p>
        </p:txBody>
      </p:sp>
    </p:spTree>
    <p:extLst>
      <p:ext uri="{BB962C8B-B14F-4D97-AF65-F5344CB8AC3E}">
        <p14:creationId xmlns:p14="http://schemas.microsoft.com/office/powerpoint/2010/main" val="284097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E6AD0-3352-220B-AA3B-58140C82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F45A-C775-945A-8F8B-DE899465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83" y="877697"/>
            <a:ext cx="10571998" cy="970450"/>
          </a:xfrm>
        </p:spPr>
        <p:txBody>
          <a:bodyPr/>
          <a:lstStyle/>
          <a:p>
            <a:pPr algn="ctr"/>
            <a:br>
              <a:rPr lang="en-US" sz="5400" dirty="0"/>
            </a:br>
            <a:r>
              <a:rPr lang="en-US" sz="5400" dirty="0"/>
              <a:t>CONSTANT THERAPY + AI</a:t>
            </a:r>
            <a:br>
              <a:rPr lang="en-US" sz="5400" dirty="0"/>
            </a:br>
            <a:r>
              <a:rPr lang="en-US" sz="5400" dirty="0"/>
              <a:t>Daily Life Practice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E2B826E-1F86-EE27-B762-BC49EA40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" y="2564204"/>
            <a:ext cx="5603674" cy="4145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0A3BA3-7227-831F-BEA8-9984D8F4C343}"/>
              </a:ext>
            </a:extLst>
          </p:cNvPr>
          <p:cNvSpPr txBox="1"/>
          <p:nvPr/>
        </p:nvSpPr>
        <p:spPr>
          <a:xfrm>
            <a:off x="989547" y="2102539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Listening to a VOICEMAIL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18B4-3995-EC47-440B-2F34CAE77F3E}"/>
              </a:ext>
            </a:extLst>
          </p:cNvPr>
          <p:cNvSpPr txBox="1"/>
          <p:nvPr/>
        </p:nvSpPr>
        <p:spPr>
          <a:xfrm>
            <a:off x="6509430" y="2564204"/>
            <a:ext cx="4893676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spcAft>
                <a:spcPts val="1000"/>
              </a:spcAft>
              <a:defRPr sz="2000"/>
            </a:pPr>
            <a:r>
              <a:rPr dirty="0"/>
              <a:t>🏪 AI could make real-world scenarios: reading menus, shopping lists, directions.</a:t>
            </a:r>
          </a:p>
          <a:p>
            <a:pPr>
              <a:spcAft>
                <a:spcPts val="1000"/>
              </a:spcAft>
              <a:defRPr sz="2000"/>
            </a:pPr>
            <a:r>
              <a:rPr dirty="0"/>
              <a:t>📱 Example: 'You got a voicemail from the pharmacy — what do you do next?'</a:t>
            </a:r>
          </a:p>
          <a:p>
            <a:pPr>
              <a:spcAft>
                <a:spcPts val="1000"/>
              </a:spcAft>
              <a:defRPr sz="2000"/>
            </a:pPr>
            <a:r>
              <a:rPr dirty="0"/>
              <a:t>✅ Connects therapy with daily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9632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145A-3566-7B48-E89C-94C90E33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32001"/>
            <a:ext cx="10571998" cy="970450"/>
          </a:xfrm>
        </p:spPr>
        <p:txBody>
          <a:bodyPr/>
          <a:lstStyle/>
          <a:p>
            <a:pPr algn="ctr"/>
            <a:r>
              <a:rPr lang="en-US" sz="4800" dirty="0"/>
              <a:t>CONSTANT THERAPY + AI</a:t>
            </a:r>
            <a:br>
              <a:rPr lang="en-US" sz="4800" dirty="0"/>
            </a:br>
            <a:r>
              <a:rPr lang="en-US" sz="4800" dirty="0"/>
              <a:t>Custom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EB4D-AE67-2A39-D924-32B5637C3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  <a:defRPr sz="2000"/>
            </a:pPr>
            <a:r>
              <a:rPr lang="en-US" sz="2400" dirty="0"/>
              <a:t>✏️ AI creates practice examples about your favorite topics.</a:t>
            </a:r>
          </a:p>
          <a:p>
            <a:pPr>
              <a:spcAft>
                <a:spcPts val="1000"/>
              </a:spcAft>
              <a:defRPr sz="2000"/>
            </a:pPr>
            <a:r>
              <a:rPr lang="en-US" sz="2400" dirty="0"/>
              <a:t>🧠 Reading: 'How many cups of flour in this recipe?'</a:t>
            </a:r>
          </a:p>
          <a:p>
            <a:pPr>
              <a:spcAft>
                <a:spcPts val="1000"/>
              </a:spcAft>
              <a:defRPr sz="2000"/>
            </a:pPr>
            <a:r>
              <a:rPr lang="en-US" sz="2400" dirty="0"/>
              <a:t>🏀 Math: 'Add the baseball scores from yesterday’s game.'</a:t>
            </a:r>
          </a:p>
          <a:p>
            <a:pPr>
              <a:spcAft>
                <a:spcPts val="1000"/>
              </a:spcAft>
              <a:defRPr sz="2000"/>
            </a:pPr>
            <a:r>
              <a:rPr lang="en-US" sz="2400" dirty="0"/>
              <a:t>✅ Keeps it fun and matches your real-life vocabulary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984B1-5C56-C579-91F3-D59CE06E5C36}"/>
              </a:ext>
            </a:extLst>
          </p:cNvPr>
          <p:cNvSpPr txBox="1"/>
          <p:nvPr/>
        </p:nvSpPr>
        <p:spPr>
          <a:xfrm>
            <a:off x="3050498" y="2727333"/>
            <a:ext cx="610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CONSTANT THERAPY + AI</a:t>
            </a:r>
            <a:br>
              <a:rPr lang="en-US" sz="1800" dirty="0"/>
            </a:br>
            <a:r>
              <a:rPr lang="en-US" sz="1800" dirty="0"/>
              <a:t>Custom Practice</a:t>
            </a:r>
          </a:p>
        </p:txBody>
      </p:sp>
    </p:spTree>
    <p:extLst>
      <p:ext uri="{BB962C8B-B14F-4D97-AF65-F5344CB8AC3E}">
        <p14:creationId xmlns:p14="http://schemas.microsoft.com/office/powerpoint/2010/main" val="6033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09F4-8E82-6CA1-1B62-D05C9876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Today’s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9EC5-5D8D-3835-B568-F68D2E295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combine </a:t>
            </a:r>
            <a:r>
              <a:rPr lang="en-US" sz="3200" b="1" u="sng" dirty="0">
                <a:solidFill>
                  <a:srgbClr val="FF0000"/>
                </a:solidFill>
              </a:rPr>
              <a:t>AI (Artificial Intelligence)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the best </a:t>
            </a:r>
            <a:r>
              <a:rPr lang="en-US" sz="3200" b="1" u="sng" dirty="0">
                <a:solidFill>
                  <a:srgbClr val="FF0000"/>
                </a:solidFill>
              </a:rPr>
              <a:t>Aphasia apps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 create more practice</a:t>
            </a:r>
          </a:p>
          <a:p>
            <a:pPr lvl="1"/>
            <a:r>
              <a:rPr lang="en-US" sz="3000" dirty="0"/>
              <a:t>How to make tasks easier or harder</a:t>
            </a:r>
          </a:p>
          <a:p>
            <a:pPr lvl="1"/>
            <a:r>
              <a:rPr lang="en-US" sz="3000" dirty="0"/>
              <a:t>Add more examples to your practice</a:t>
            </a:r>
          </a:p>
          <a:p>
            <a:pPr lvl="1"/>
            <a:r>
              <a:rPr lang="en-US" sz="3000" dirty="0"/>
              <a:t>Switch modalities (writing task can become a reading task)</a:t>
            </a:r>
          </a:p>
        </p:txBody>
      </p:sp>
    </p:spTree>
    <p:extLst>
      <p:ext uri="{BB962C8B-B14F-4D97-AF65-F5344CB8AC3E}">
        <p14:creationId xmlns:p14="http://schemas.microsoft.com/office/powerpoint/2010/main" val="29806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A4AB-B572-44E0-3E72-807E36B8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804164"/>
            <a:ext cx="10571998" cy="970450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Constant Therapy + AI</a:t>
            </a:r>
            <a:br>
              <a:rPr lang="en-US" dirty="0"/>
            </a:br>
            <a:r>
              <a:rPr lang="en-US" dirty="0"/>
              <a:t>Customizing </a:t>
            </a:r>
            <a:r>
              <a:rPr lang="en-US" dirty="0" err="1"/>
              <a:t>Pracice</a:t>
            </a:r>
            <a:br>
              <a:rPr lang="en-US" dirty="0"/>
            </a:br>
            <a:r>
              <a:rPr lang="en-US" dirty="0"/>
              <a:t>Describe the Picture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D1DF10-BD0B-3898-F786-6E241D080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87" y="2450868"/>
            <a:ext cx="4683492" cy="35126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6883E-633B-DF6E-532D-C77F98681A8B}"/>
              </a:ext>
            </a:extLst>
          </p:cNvPr>
          <p:cNvSpPr txBox="1"/>
          <p:nvPr/>
        </p:nvSpPr>
        <p:spPr>
          <a:xfrm>
            <a:off x="5405661" y="1698798"/>
            <a:ext cx="651416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r>
              <a:rPr lang="en-US" sz="2000" dirty="0"/>
              <a:t>In Constant Therapy, a task says: “In one sentence, say who is doing what.”</a:t>
            </a:r>
          </a:p>
          <a:p>
            <a:br>
              <a:rPr lang="en-US" sz="2000" dirty="0"/>
            </a:br>
            <a:r>
              <a:rPr lang="en-US" sz="2000" dirty="0"/>
              <a:t>The picture shows a mom reading a book with her child.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With AI, you could:</a:t>
            </a:r>
          </a:p>
          <a:p>
            <a:r>
              <a:rPr lang="en-US" sz="2000" b="1" dirty="0"/>
              <a:t>**Say the sentence out loud (“A mom is reading a book with her child.”)</a:t>
            </a:r>
          </a:p>
          <a:p>
            <a:endParaRPr lang="en-US" sz="2000" b="1" dirty="0"/>
          </a:p>
          <a:p>
            <a:r>
              <a:rPr lang="en-US" sz="2000" b="1" dirty="0"/>
              <a:t>**Give </a:t>
            </a:r>
            <a:r>
              <a:rPr lang="en-US" sz="2000" b="1" dirty="0">
                <a:solidFill>
                  <a:srgbClr val="FF0000"/>
                </a:solidFill>
              </a:rPr>
              <a:t>feedback</a:t>
            </a:r>
            <a:r>
              <a:rPr lang="en-US" sz="2000" b="1" dirty="0"/>
              <a:t> if you miss a word or need help pronouncing a word or the sentence</a:t>
            </a:r>
          </a:p>
          <a:p>
            <a:endParaRPr lang="en-US" sz="2000" b="1" dirty="0"/>
          </a:p>
          <a:p>
            <a:r>
              <a:rPr lang="en-US" sz="2000" b="1" dirty="0"/>
              <a:t>**Suggest </a:t>
            </a:r>
            <a:r>
              <a:rPr lang="en-US" sz="2000" b="1" dirty="0">
                <a:solidFill>
                  <a:srgbClr val="FF0000"/>
                </a:solidFill>
              </a:rPr>
              <a:t>improved or more advanced </a:t>
            </a:r>
            <a:r>
              <a:rPr lang="en-US" sz="2000" b="1" dirty="0"/>
              <a:t>versions (“The mother is reading to her son in bed.”)</a:t>
            </a:r>
          </a:p>
        </p:txBody>
      </p:sp>
    </p:spTree>
    <p:extLst>
      <p:ext uri="{BB962C8B-B14F-4D97-AF65-F5344CB8AC3E}">
        <p14:creationId xmlns:p14="http://schemas.microsoft.com/office/powerpoint/2010/main" val="41259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606B-3FDC-94A4-2DFC-ED7FBF75D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BE37-E4AE-1243-4E3C-798FAD97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52B4-FA55-5442-71D9-798B86E6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See you next time!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Next Group: Wednesday, December 3</a:t>
            </a:r>
            <a:r>
              <a:rPr lang="en-US" sz="2400" b="1" baseline="30000" dirty="0">
                <a:solidFill>
                  <a:srgbClr val="FF0000"/>
                </a:solidFill>
              </a:rPr>
              <a:t>rd</a:t>
            </a:r>
            <a:r>
              <a:rPr lang="en-US" sz="2400" b="1" dirty="0">
                <a:solidFill>
                  <a:srgbClr val="FF0000"/>
                </a:solidFill>
              </a:rPr>
              <a:t> @4:00pm EST</a:t>
            </a:r>
          </a:p>
        </p:txBody>
      </p:sp>
      <p:pic>
        <p:nvPicPr>
          <p:cNvPr id="1026" name="Picture 2" descr="Download Question Mark, Question, Response. Royalty-Free Stock Illustration  Image - Pixabay">
            <a:extLst>
              <a:ext uri="{FF2B5EF4-FFF2-40B4-BE49-F238E27FC236}">
                <a16:creationId xmlns:a16="http://schemas.microsoft.com/office/drawing/2014/main" id="{3B692248-EBA8-1AB1-5F4A-5DD8EBBB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0" y="40405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F117-63C3-287C-A2E8-D403F1BF9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49" y="2426665"/>
            <a:ext cx="10554574" cy="3636511"/>
          </a:xfrm>
        </p:spPr>
        <p:txBody>
          <a:bodyPr>
            <a:normAutofit/>
          </a:bodyPr>
          <a:lstStyle/>
          <a:p>
            <a:r>
              <a:rPr lang="en-US" sz="3200" dirty="0"/>
              <a:t>Provide rehabilitation exercises (language/cognition)</a:t>
            </a:r>
          </a:p>
          <a:p>
            <a:r>
              <a:rPr lang="en-US" sz="3200" dirty="0"/>
              <a:t>Supplement/facilitate communication</a:t>
            </a:r>
          </a:p>
          <a:p>
            <a:r>
              <a:rPr lang="en-US" sz="3200" dirty="0"/>
              <a:t>Assist with school/job related tasks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7D0A8A-87F4-51BD-4CB9-E98B666C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ctr"/>
            <a:r>
              <a:rPr lang="en-US" sz="4800" dirty="0"/>
              <a:t>Purpose of Technology and Apps</a:t>
            </a:r>
          </a:p>
        </p:txBody>
      </p:sp>
      <p:pic>
        <p:nvPicPr>
          <p:cNvPr id="4098" name="Picture 2" descr="Building an accessible product : our journey so far">
            <a:extLst>
              <a:ext uri="{FF2B5EF4-FFF2-40B4-BE49-F238E27FC236}">
                <a16:creationId xmlns:a16="http://schemas.microsoft.com/office/drawing/2014/main" id="{C7A924F2-BEAC-C121-5A96-ADEF3EB9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61" y="4984542"/>
            <a:ext cx="4296400" cy="16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F117-63C3-287C-A2E8-D403F1BF9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38" y="2406311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i="0" dirty="0">
                <a:effectLst/>
                <a:latin typeface="+mj-lt"/>
              </a:rPr>
              <a:t>Developed by neuroscientists and clinicians from Boston University</a:t>
            </a:r>
          </a:p>
          <a:p>
            <a:r>
              <a:rPr lang="en-US" sz="2400" i="0" dirty="0">
                <a:effectLst/>
                <a:latin typeface="+mj-lt"/>
              </a:rPr>
              <a:t>85+ evidence-based interactive therapy activities</a:t>
            </a:r>
            <a:endParaRPr lang="en-US" sz="2400" dirty="0">
              <a:latin typeface="+mj-lt"/>
            </a:endParaRPr>
          </a:p>
          <a:p>
            <a:pPr algn="l" rtl="0"/>
            <a:r>
              <a:rPr lang="en-US" sz="2400" i="0" dirty="0">
                <a:effectLst/>
                <a:latin typeface="+mj-lt"/>
              </a:rPr>
              <a:t>$29.99 per month or $299.99 per year (subscription based)</a:t>
            </a:r>
          </a:p>
          <a:p>
            <a:pPr lvl="1"/>
            <a:r>
              <a:rPr lang="en-US" sz="2400" i="0" dirty="0">
                <a:effectLst/>
                <a:latin typeface="+mj-lt"/>
              </a:rPr>
              <a:t>14-day free trial</a:t>
            </a:r>
          </a:p>
          <a:p>
            <a:r>
              <a:rPr lang="en-US" sz="2400" i="0" dirty="0">
                <a:effectLst/>
                <a:latin typeface="+mj-lt"/>
              </a:rPr>
              <a:t> Built on </a:t>
            </a:r>
            <a:r>
              <a:rPr lang="en-US" sz="2400" b="1" i="0" u="sng" dirty="0">
                <a:effectLst/>
                <a:latin typeface="+mj-lt"/>
              </a:rPr>
              <a:t>smart technology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en-US" sz="2400" i="0" dirty="0">
                <a:effectLst/>
                <a:latin typeface="+mj-lt"/>
              </a:rPr>
              <a:t>that adjusts your program as you progress</a:t>
            </a:r>
          </a:p>
          <a:p>
            <a:r>
              <a:rPr lang="en-US" sz="2400" b="1" u="sng" dirty="0">
                <a:latin typeface="+mj-lt"/>
              </a:rPr>
              <a:t>Variety</a:t>
            </a:r>
            <a:r>
              <a:rPr lang="en-US" sz="2400" dirty="0">
                <a:latin typeface="+mj-lt"/>
              </a:rPr>
              <a:t> of speech/language, cognitive, visuospatial, memory, and attention tasks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7D0A8A-87F4-51BD-4CB9-E98B666C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91" y="815178"/>
            <a:ext cx="10571998" cy="970450"/>
          </a:xfrm>
        </p:spPr>
        <p:txBody>
          <a:bodyPr/>
          <a:lstStyle/>
          <a:p>
            <a:pPr algn="ctr"/>
            <a:r>
              <a:rPr lang="en-US" sz="5400" dirty="0"/>
              <a:t>OVERVIEW OF CONSTANT THERAPY</a:t>
            </a:r>
          </a:p>
        </p:txBody>
      </p:sp>
      <p:pic>
        <p:nvPicPr>
          <p:cNvPr id="5122" name="Picture 2" descr="Constant Therapy - Apps on Google Play">
            <a:extLst>
              <a:ext uri="{FF2B5EF4-FFF2-40B4-BE49-F238E27FC236}">
                <a16:creationId xmlns:a16="http://schemas.microsoft.com/office/drawing/2014/main" id="{E80A1588-B818-2493-17A1-A2816092B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0150"/>
            <a:ext cx="1839542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stant Therapy on the App Store">
            <a:extLst>
              <a:ext uri="{FF2B5EF4-FFF2-40B4-BE49-F238E27FC236}">
                <a16:creationId xmlns:a16="http://schemas.microsoft.com/office/drawing/2014/main" id="{7DADACF3-8D6E-2894-65FD-695E6651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76" y="3304795"/>
            <a:ext cx="2453995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5DAF-3A3E-F0C4-4D49-770BE788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54696"/>
            <a:ext cx="10571998" cy="970450"/>
          </a:xfrm>
        </p:spPr>
        <p:txBody>
          <a:bodyPr/>
          <a:lstStyle/>
          <a:p>
            <a:pPr algn="ctr"/>
            <a:br>
              <a:rPr lang="en-US" sz="5400" dirty="0"/>
            </a:br>
            <a:r>
              <a:rPr lang="en-US" sz="5400" dirty="0"/>
              <a:t>CONSTANT THERAPY</a:t>
            </a:r>
          </a:p>
        </p:txBody>
      </p:sp>
      <p:pic>
        <p:nvPicPr>
          <p:cNvPr id="4" name="Picture 2" descr="Constant Therapy - Apps on Google Play">
            <a:extLst>
              <a:ext uri="{FF2B5EF4-FFF2-40B4-BE49-F238E27FC236}">
                <a16:creationId xmlns:a16="http://schemas.microsoft.com/office/drawing/2014/main" id="{9513A5EC-DE4E-8F91-CC0F-63DF9695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0150"/>
            <a:ext cx="1839542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prescription bottle&#10;&#10;Description automatically generated">
            <a:extLst>
              <a:ext uri="{FF2B5EF4-FFF2-40B4-BE49-F238E27FC236}">
                <a16:creationId xmlns:a16="http://schemas.microsoft.com/office/drawing/2014/main" id="{7F4AD3FB-10CF-A761-7D01-0BCC0F5A4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2504559"/>
            <a:ext cx="5229683" cy="4279502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738C3461-14BB-A2B9-D631-580A349D4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7" y="2430620"/>
            <a:ext cx="5756466" cy="4400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9433F-EDD7-872A-3558-7567C895FBD5}"/>
              </a:ext>
            </a:extLst>
          </p:cNvPr>
          <p:cNvSpPr txBox="1"/>
          <p:nvPr/>
        </p:nvSpPr>
        <p:spPr>
          <a:xfrm>
            <a:off x="632011" y="2087190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READING COMPREHENSION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40B03-585D-DB4D-DA31-992AF709CE92}"/>
              </a:ext>
            </a:extLst>
          </p:cNvPr>
          <p:cNvSpPr txBox="1"/>
          <p:nvPr/>
        </p:nvSpPr>
        <p:spPr>
          <a:xfrm>
            <a:off x="7252447" y="2028073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SYLLABLE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37236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5DAF-3A3E-F0C4-4D49-770BE788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6" y="424590"/>
            <a:ext cx="10571998" cy="970450"/>
          </a:xfrm>
        </p:spPr>
        <p:txBody>
          <a:bodyPr/>
          <a:lstStyle/>
          <a:p>
            <a:pPr algn="ctr"/>
            <a:r>
              <a:rPr lang="en-US" sz="5400" dirty="0"/>
              <a:t>CONSTANT THERAPY</a:t>
            </a:r>
          </a:p>
        </p:txBody>
      </p:sp>
      <p:pic>
        <p:nvPicPr>
          <p:cNvPr id="4" name="Picture 2" descr="Constant Therapy - Apps on Google Play">
            <a:extLst>
              <a:ext uri="{FF2B5EF4-FFF2-40B4-BE49-F238E27FC236}">
                <a16:creationId xmlns:a16="http://schemas.microsoft.com/office/drawing/2014/main" id="{9513A5EC-DE4E-8F91-CC0F-63DF9695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0150"/>
            <a:ext cx="1839542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8BB1773-2306-042D-E0B6-828C92D9F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6" y="2615604"/>
            <a:ext cx="5010079" cy="410792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F0EEC58-EAD6-CA9A-3C0F-0A643E66B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68" y="2615603"/>
            <a:ext cx="5117923" cy="4121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61F0AD-A14D-7CE5-077E-5D36B41A5129}"/>
              </a:ext>
            </a:extLst>
          </p:cNvPr>
          <p:cNvSpPr txBox="1"/>
          <p:nvPr/>
        </p:nvSpPr>
        <p:spPr>
          <a:xfrm>
            <a:off x="1110570" y="2112793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Alphabetize Pictures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E40D2-4D44-41D0-A533-5402DD711A9D}"/>
              </a:ext>
            </a:extLst>
          </p:cNvPr>
          <p:cNvSpPr txBox="1"/>
          <p:nvPr/>
        </p:nvSpPr>
        <p:spPr>
          <a:xfrm>
            <a:off x="6687671" y="2071648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Alphabetize and Alternate Case</a:t>
            </a:r>
          </a:p>
        </p:txBody>
      </p:sp>
    </p:spTree>
    <p:extLst>
      <p:ext uri="{BB962C8B-B14F-4D97-AF65-F5344CB8AC3E}">
        <p14:creationId xmlns:p14="http://schemas.microsoft.com/office/powerpoint/2010/main" val="101186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5DAF-3A3E-F0C4-4D49-770BE788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25" y="428310"/>
            <a:ext cx="10571998" cy="970450"/>
          </a:xfrm>
        </p:spPr>
        <p:txBody>
          <a:bodyPr/>
          <a:lstStyle/>
          <a:p>
            <a:pPr algn="ctr"/>
            <a:r>
              <a:rPr lang="en-US" sz="5400" dirty="0"/>
              <a:t>CONSTANT THERAPY</a:t>
            </a:r>
          </a:p>
        </p:txBody>
      </p:sp>
      <p:pic>
        <p:nvPicPr>
          <p:cNvPr id="4" name="Picture 2" descr="Constant Therapy - Apps on Google Play">
            <a:extLst>
              <a:ext uri="{FF2B5EF4-FFF2-40B4-BE49-F238E27FC236}">
                <a16:creationId xmlns:a16="http://schemas.microsoft.com/office/drawing/2014/main" id="{9513A5EC-DE4E-8F91-CC0F-63DF9695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0150"/>
            <a:ext cx="1839542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lock&#10;&#10;Description automatically generated">
            <a:extLst>
              <a:ext uri="{FF2B5EF4-FFF2-40B4-BE49-F238E27FC236}">
                <a16:creationId xmlns:a16="http://schemas.microsoft.com/office/drawing/2014/main" id="{B9719444-2F8B-D8C4-3D42-AA4416D13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7" y="2646494"/>
            <a:ext cx="5206728" cy="4042633"/>
          </a:xfrm>
          <a:prstGeom prst="rect">
            <a:avLst/>
          </a:prstGeom>
        </p:spPr>
      </p:pic>
      <p:pic>
        <p:nvPicPr>
          <p:cNvPr id="7" name="Picture 6" descr="A screenshot of a clock&#10;&#10;Description automatically generated">
            <a:extLst>
              <a:ext uri="{FF2B5EF4-FFF2-40B4-BE49-F238E27FC236}">
                <a16:creationId xmlns:a16="http://schemas.microsoft.com/office/drawing/2014/main" id="{B8003CAE-238F-362A-84AF-1229E7972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16" y="2646494"/>
            <a:ext cx="5524578" cy="3901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C7141A-7D32-C18A-5A45-E6A8251D3972}"/>
              </a:ext>
            </a:extLst>
          </p:cNvPr>
          <p:cNvSpPr txBox="1"/>
          <p:nvPr/>
        </p:nvSpPr>
        <p:spPr>
          <a:xfrm>
            <a:off x="1655340" y="2136243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Clock Math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D9FE9-6BDE-3ECF-31F5-1234D53C0E1C}"/>
              </a:ext>
            </a:extLst>
          </p:cNvPr>
          <p:cNvSpPr txBox="1"/>
          <p:nvPr/>
        </p:nvSpPr>
        <p:spPr>
          <a:xfrm>
            <a:off x="7910668" y="2184829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Say the Clock Time</a:t>
            </a:r>
          </a:p>
        </p:txBody>
      </p:sp>
    </p:spTree>
    <p:extLst>
      <p:ext uri="{BB962C8B-B14F-4D97-AF65-F5344CB8AC3E}">
        <p14:creationId xmlns:p14="http://schemas.microsoft.com/office/powerpoint/2010/main" val="133495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5DAF-3A3E-F0C4-4D49-770BE788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42" y="404018"/>
            <a:ext cx="10571998" cy="970450"/>
          </a:xfrm>
        </p:spPr>
        <p:txBody>
          <a:bodyPr/>
          <a:lstStyle/>
          <a:p>
            <a:pPr algn="ctr"/>
            <a:br>
              <a:rPr lang="en-US" sz="5400" dirty="0"/>
            </a:br>
            <a:r>
              <a:rPr lang="en-US" sz="5400" dirty="0"/>
              <a:t>CONSTANT THERAPY</a:t>
            </a:r>
          </a:p>
        </p:txBody>
      </p:sp>
      <p:pic>
        <p:nvPicPr>
          <p:cNvPr id="4" name="Picture 2" descr="Constant Therapy - Apps on Google Play">
            <a:extLst>
              <a:ext uri="{FF2B5EF4-FFF2-40B4-BE49-F238E27FC236}">
                <a16:creationId xmlns:a16="http://schemas.microsoft.com/office/drawing/2014/main" id="{9513A5EC-DE4E-8F91-CC0F-63DF9695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0150"/>
            <a:ext cx="1839542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5B829CDB-7166-765A-4FA3-CBB2E061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2" y="2724778"/>
            <a:ext cx="5118635" cy="401199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AD1A23F-BC81-6F51-9BA9-47C9F9336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03" y="2724778"/>
            <a:ext cx="4943902" cy="4036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47D37-B9A5-894B-B260-7EB2D2769209}"/>
              </a:ext>
            </a:extLst>
          </p:cNvPr>
          <p:cNvSpPr txBox="1"/>
          <p:nvPr/>
        </p:nvSpPr>
        <p:spPr>
          <a:xfrm>
            <a:off x="801288" y="2102539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Following Verbal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FCBF3-2115-0043-16DA-0EC091233E7F}"/>
              </a:ext>
            </a:extLst>
          </p:cNvPr>
          <p:cNvSpPr txBox="1"/>
          <p:nvPr/>
        </p:nvSpPr>
        <p:spPr>
          <a:xfrm>
            <a:off x="7865476" y="2102538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Ordering Concepts</a:t>
            </a:r>
          </a:p>
        </p:txBody>
      </p:sp>
    </p:spTree>
    <p:extLst>
      <p:ext uri="{BB962C8B-B14F-4D97-AF65-F5344CB8AC3E}">
        <p14:creationId xmlns:p14="http://schemas.microsoft.com/office/powerpoint/2010/main" val="2644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5DAF-3A3E-F0C4-4D49-770BE788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25" y="433931"/>
            <a:ext cx="10571998" cy="970450"/>
          </a:xfrm>
        </p:spPr>
        <p:txBody>
          <a:bodyPr/>
          <a:lstStyle/>
          <a:p>
            <a:pPr algn="ctr"/>
            <a:br>
              <a:rPr lang="en-US" sz="5400" dirty="0"/>
            </a:br>
            <a:r>
              <a:rPr lang="en-US" sz="5400" dirty="0"/>
              <a:t>CONSTANT THERAPY</a:t>
            </a:r>
          </a:p>
        </p:txBody>
      </p:sp>
      <p:pic>
        <p:nvPicPr>
          <p:cNvPr id="4" name="Picture 2" descr="Constant Therapy - Apps on Google Play">
            <a:extLst>
              <a:ext uri="{FF2B5EF4-FFF2-40B4-BE49-F238E27FC236}">
                <a16:creationId xmlns:a16="http://schemas.microsoft.com/office/drawing/2014/main" id="{9513A5EC-DE4E-8F91-CC0F-63DF9695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0150"/>
            <a:ext cx="1839542" cy="18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E71EEFD-0A9E-1CA6-25CB-7085B34D5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8" y="2760559"/>
            <a:ext cx="5769622" cy="392262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6118AF6-8743-BB45-55C2-0AF257702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28" y="2646494"/>
            <a:ext cx="5496368" cy="4144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9819C-FD33-8657-FE7B-F9CAC2BDA334}"/>
              </a:ext>
            </a:extLst>
          </p:cNvPr>
          <p:cNvSpPr txBox="1"/>
          <p:nvPr/>
        </p:nvSpPr>
        <p:spPr>
          <a:xfrm>
            <a:off x="1339170" y="2184829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Active Sentences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F71B1-5EFC-3EE1-BD88-1659701E5EC7}"/>
              </a:ext>
            </a:extLst>
          </p:cNvPr>
          <p:cNvSpPr txBox="1"/>
          <p:nvPr/>
        </p:nvSpPr>
        <p:spPr>
          <a:xfrm>
            <a:off x="7520703" y="2120438"/>
            <a:ext cx="7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Describing Pictures</a:t>
            </a:r>
          </a:p>
        </p:txBody>
      </p:sp>
    </p:spTree>
    <p:extLst>
      <p:ext uri="{BB962C8B-B14F-4D97-AF65-F5344CB8AC3E}">
        <p14:creationId xmlns:p14="http://schemas.microsoft.com/office/powerpoint/2010/main" val="772166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</TotalTime>
  <Words>712</Words>
  <Application>Microsoft Office PowerPoint</Application>
  <PresentationFormat>Widescreen</PresentationFormat>
  <Paragraphs>93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Century Gothic</vt:lpstr>
      <vt:lpstr>Wingdings 2</vt:lpstr>
      <vt:lpstr>Quotable</vt:lpstr>
      <vt:lpstr>Technology and Supports for Aphasia</vt:lpstr>
      <vt:lpstr>Today’s Topic</vt:lpstr>
      <vt:lpstr>Purpose of Technology and Apps</vt:lpstr>
      <vt:lpstr>OVERVIEW OF CONSTANT THERAPY</vt:lpstr>
      <vt:lpstr> CONSTANT THERAPY</vt:lpstr>
      <vt:lpstr>CONSTANT THERAPY</vt:lpstr>
      <vt:lpstr>CONSTANT THERAPY</vt:lpstr>
      <vt:lpstr> CONSTANT THERAPY</vt:lpstr>
      <vt:lpstr> CONSTANT THERAPY</vt:lpstr>
      <vt:lpstr> CONSTANT THERAPY</vt:lpstr>
      <vt:lpstr> CONSTANT THERAPY</vt:lpstr>
      <vt:lpstr> CONSTANT THERAPY</vt:lpstr>
      <vt:lpstr>Limitations of Apps</vt:lpstr>
      <vt:lpstr>How AI Could Improve Constant Therapy</vt:lpstr>
      <vt:lpstr>The Opportunity with AI</vt:lpstr>
      <vt:lpstr>CONSTANT THERAPY + AI Speech Feedback</vt:lpstr>
      <vt:lpstr>CONSTANT THERAPY + AI Speech Feedback</vt:lpstr>
      <vt:lpstr> CONSTANT THERAPY + AI Daily Life Practice</vt:lpstr>
      <vt:lpstr>CONSTANT THERAPY + AI Custom Practice</vt:lpstr>
      <vt:lpstr> Constant Therapy + AI Customizing Pracice Describe the Picture Example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Brooke Lang</dc:creator>
  <cp:lastModifiedBy>Brooke Lang</cp:lastModifiedBy>
  <cp:revision>5</cp:revision>
  <dcterms:created xsi:type="dcterms:W3CDTF">2025-10-05T12:36:16Z</dcterms:created>
  <dcterms:modified xsi:type="dcterms:W3CDTF">2025-11-05T22:01:41Z</dcterms:modified>
</cp:coreProperties>
</file>