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A9_FDDFF2B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1072" r:id="rId2"/>
    <p:sldId id="1073" r:id="rId3"/>
    <p:sldId id="1056" r:id="rId4"/>
    <p:sldId id="1074" r:id="rId5"/>
    <p:sldId id="419" r:id="rId6"/>
    <p:sldId id="422" r:id="rId7"/>
    <p:sldId id="413" r:id="rId8"/>
    <p:sldId id="415" r:id="rId9"/>
    <p:sldId id="463" r:id="rId10"/>
    <p:sldId id="464" r:id="rId11"/>
    <p:sldId id="467" r:id="rId12"/>
    <p:sldId id="468" r:id="rId13"/>
    <p:sldId id="423" r:id="rId14"/>
    <p:sldId id="424" r:id="rId15"/>
    <p:sldId id="466" r:id="rId16"/>
    <p:sldId id="425" r:id="rId17"/>
    <p:sldId id="457" r:id="rId18"/>
    <p:sldId id="431" r:id="rId19"/>
    <p:sldId id="459" r:id="rId20"/>
    <p:sldId id="469" r:id="rId21"/>
    <p:sldId id="460" r:id="rId22"/>
    <p:sldId id="46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C6C8FB-45C0-5FFA-3D9A-90BBCB16DCDA}" name="brynbowles@gmail.com" initials="" userId="be6a58e8b666e4f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76586"/>
  </p:normalViewPr>
  <p:slideViewPr>
    <p:cSldViewPr snapToGrid="0">
      <p:cViewPr varScale="1">
        <p:scale>
          <a:sx n="40" d="100"/>
          <a:sy n="40" d="100"/>
        </p:scale>
        <p:origin x="17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Lang" userId="b0c4d54ea9be1893" providerId="LiveId" clId="{DE9514DC-4727-4117-8CE4-54C153839844}"/>
    <pc:docChg chg="custSel addSld delSld modSld sldOrd">
      <pc:chgData name="Brooke Lang" userId="b0c4d54ea9be1893" providerId="LiveId" clId="{DE9514DC-4727-4117-8CE4-54C153839844}" dt="2025-11-06T12:56:29.749" v="473" actId="47"/>
      <pc:docMkLst>
        <pc:docMk/>
      </pc:docMkLst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3244345165" sldId="434"/>
        </pc:sldMkLst>
      </pc:sldChg>
      <pc:sldChg chg="modSp del modAnim">
        <pc:chgData name="Brooke Lang" userId="b0c4d54ea9be1893" providerId="LiveId" clId="{DE9514DC-4727-4117-8CE4-54C153839844}" dt="2025-11-06T12:56:29.749" v="473" actId="47"/>
        <pc:sldMkLst>
          <pc:docMk/>
          <pc:sldMk cId="1887327363" sldId="1042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4040058255" sldId="1045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1815411318" sldId="1046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3947445554" sldId="1047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2617111628" sldId="1048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685906346" sldId="1049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2961184462" sldId="1050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2661462471" sldId="1051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97622465" sldId="1052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2187249492" sldId="1053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1045886169" sldId="1054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1697807429" sldId="1059"/>
        </pc:sldMkLst>
      </pc:sldChg>
      <pc:sldChg chg="modSp del mod modAnim">
        <pc:chgData name="Brooke Lang" userId="b0c4d54ea9be1893" providerId="LiveId" clId="{DE9514DC-4727-4117-8CE4-54C153839844}" dt="2025-11-06T12:56:29.749" v="473" actId="47"/>
        <pc:sldMkLst>
          <pc:docMk/>
          <pc:sldMk cId="279276130" sldId="1060"/>
        </pc:sldMkLst>
      </pc:sldChg>
      <pc:sldChg chg="modSp del mod modAnim">
        <pc:chgData name="Brooke Lang" userId="b0c4d54ea9be1893" providerId="LiveId" clId="{DE9514DC-4727-4117-8CE4-54C153839844}" dt="2025-11-06T12:56:29.749" v="473" actId="47"/>
        <pc:sldMkLst>
          <pc:docMk/>
          <pc:sldMk cId="3630712573" sldId="1061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3751930121" sldId="1062"/>
        </pc:sldMkLst>
      </pc:sldChg>
      <pc:sldChg chg="del modAnim">
        <pc:chgData name="Brooke Lang" userId="b0c4d54ea9be1893" providerId="LiveId" clId="{DE9514DC-4727-4117-8CE4-54C153839844}" dt="2025-11-06T12:56:29.749" v="473" actId="47"/>
        <pc:sldMkLst>
          <pc:docMk/>
          <pc:sldMk cId="129088087" sldId="1063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2545119310" sldId="1064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1204840384" sldId="1065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242557910" sldId="1066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1671064331" sldId="1067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2765258528" sldId="1068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3143164586" sldId="1069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3347008166" sldId="1070"/>
        </pc:sldMkLst>
      </pc:sldChg>
      <pc:sldChg chg="del">
        <pc:chgData name="Brooke Lang" userId="b0c4d54ea9be1893" providerId="LiveId" clId="{DE9514DC-4727-4117-8CE4-54C153839844}" dt="2025-11-06T12:56:29.749" v="473" actId="47"/>
        <pc:sldMkLst>
          <pc:docMk/>
          <pc:sldMk cId="2893138458" sldId="1071"/>
        </pc:sldMkLst>
      </pc:sldChg>
    </pc:docChg>
  </pc:docChgLst>
</pc:chgInfo>
</file>

<file path=ppt/comments/modernComment_1A9_FDDFF2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6FBAD7-1D01-B642-B04F-4E16C8532805}" authorId="{10C6C8FB-45C0-5FFA-3D9A-90BBCB16DCDA}" created="2025-05-16T18:18:37.8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6207019" sldId="425"/>
      <ac:spMk id="3" creationId="{51AD08F5-F20C-9F82-4814-D1065FB190B9}"/>
    </ac:deMkLst>
    <p188:txBody>
      <a:bodyPr/>
      <a:lstStyle/>
      <a:p>
        <a:r>
          <a:rPr lang="en-US"/>
          <a:t>Perhaps we can demonstrate that speech. I’ve forgotten the name of the program that you mentioned and the guy talked about for a group once… I don't know?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37C40-44A4-407F-A737-7576BA1D4C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C1094-E443-4368-A2D6-26E19B6403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🌍</a:t>
          </a:r>
          <a:r>
            <a:rPr lang="en-US" b="1"/>
            <a:t> WHO’s Global Health Efforts</a:t>
          </a:r>
          <a:endParaRPr lang="en-US"/>
        </a:p>
      </dgm:t>
    </dgm:pt>
    <dgm:pt modelId="{67B56BAE-B1E6-4CC0-B507-9F30091258FE}" type="parTrans" cxnId="{ACA4360E-DDFD-4990-A8C7-3F422475163A}">
      <dgm:prSet/>
      <dgm:spPr/>
      <dgm:t>
        <a:bodyPr/>
        <a:lstStyle/>
        <a:p>
          <a:endParaRPr lang="en-US"/>
        </a:p>
      </dgm:t>
    </dgm:pt>
    <dgm:pt modelId="{DB9AB36B-6132-4B9B-9CF2-2AEB8BFAAB4D}" type="sibTrans" cxnId="{ACA4360E-DDFD-4990-A8C7-3F422475163A}">
      <dgm:prSet/>
      <dgm:spPr/>
      <dgm:t>
        <a:bodyPr/>
        <a:lstStyle/>
        <a:p>
          <a:endParaRPr lang="en-US"/>
        </a:p>
      </dgm:t>
    </dgm:pt>
    <dgm:pt modelId="{55F9BF0E-74EA-486A-A487-8AEC902E0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</a:t>
          </a:r>
          <a:r>
            <a:rPr lang="en-US" b="1"/>
            <a:t>Funding &amp; Goals</a:t>
          </a:r>
          <a:r>
            <a:rPr lang="en-US"/>
            <a:t>: Countries praised WHO’s transparency but emphasized the need for more progress on health goals. Over </a:t>
          </a:r>
          <a:r>
            <a:rPr lang="en-US" b="1"/>
            <a:t>$1.9 billion</a:t>
          </a:r>
          <a:r>
            <a:rPr lang="en-US"/>
            <a:t> has been pledged for WHO’s 2025–2028 plan.</a:t>
          </a:r>
        </a:p>
      </dgm:t>
    </dgm:pt>
    <dgm:pt modelId="{BCEB81B7-6B63-41E3-AD9B-DC8ED3B5A4B7}" type="parTrans" cxnId="{7CF81D58-0B17-4CE4-AB67-9F6520E59EA5}">
      <dgm:prSet/>
      <dgm:spPr/>
      <dgm:t>
        <a:bodyPr/>
        <a:lstStyle/>
        <a:p>
          <a:endParaRPr lang="en-US"/>
        </a:p>
      </dgm:t>
    </dgm:pt>
    <dgm:pt modelId="{29E32101-16D5-4DBD-B871-AD40306FF3A0}" type="sibTrans" cxnId="{7CF81D58-0B17-4CE4-AB67-9F6520E59EA5}">
      <dgm:prSet/>
      <dgm:spPr/>
      <dgm:t>
        <a:bodyPr/>
        <a:lstStyle/>
        <a:p>
          <a:endParaRPr lang="en-US"/>
        </a:p>
      </dgm:t>
    </dgm:pt>
    <dgm:pt modelId="{4F7D17AA-7BBB-436D-B356-E2473208FA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</a:t>
          </a:r>
          <a:r>
            <a:rPr lang="en-US" b="1"/>
            <a:t>Health Emergencies</a:t>
          </a:r>
          <a:r>
            <a:rPr lang="en-US"/>
            <a:t>: WHO responded to </a:t>
          </a:r>
          <a:r>
            <a:rPr lang="en-US" b="1"/>
            <a:t>51 crises</a:t>
          </a:r>
          <a:r>
            <a:rPr lang="en-US"/>
            <a:t>, assisting </a:t>
          </a:r>
          <a:r>
            <a:rPr lang="en-US" b="1"/>
            <a:t>72 million people</a:t>
          </a:r>
          <a:r>
            <a:rPr lang="en-US"/>
            <a:t>, with many emergencies linked to </a:t>
          </a:r>
          <a:r>
            <a:rPr lang="en-US" b="1"/>
            <a:t>climate change</a:t>
          </a:r>
          <a:r>
            <a:rPr lang="en-US"/>
            <a:t>.</a:t>
          </a:r>
        </a:p>
      </dgm:t>
    </dgm:pt>
    <dgm:pt modelId="{40305E89-D2F4-455D-800F-94687CD8718C}" type="parTrans" cxnId="{BB352ADF-82A9-44D2-9E0A-8E814310C9B7}">
      <dgm:prSet/>
      <dgm:spPr/>
      <dgm:t>
        <a:bodyPr/>
        <a:lstStyle/>
        <a:p>
          <a:endParaRPr lang="en-US"/>
        </a:p>
      </dgm:t>
    </dgm:pt>
    <dgm:pt modelId="{99A5EA54-4BA8-442F-919A-B1B40C2504F1}" type="sibTrans" cxnId="{BB352ADF-82A9-44D2-9E0A-8E814310C9B7}">
      <dgm:prSet/>
      <dgm:spPr/>
      <dgm:t>
        <a:bodyPr/>
        <a:lstStyle/>
        <a:p>
          <a:endParaRPr lang="en-US"/>
        </a:p>
      </dgm:t>
    </dgm:pt>
    <dgm:pt modelId="{9BB92493-1B77-4974-9DE4-046B688007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</a:t>
          </a:r>
          <a:r>
            <a:rPr lang="en-US" b="1"/>
            <a:t>Preparedness &amp; Regulations</a:t>
          </a:r>
          <a:r>
            <a:rPr lang="en-US"/>
            <a:t>: WHO reviewed country readiness and updated the </a:t>
          </a:r>
          <a:r>
            <a:rPr lang="en-US" b="1"/>
            <a:t>International Health Regulations (IHR)</a:t>
          </a:r>
          <a:r>
            <a:rPr lang="en-US"/>
            <a:t>. Amendments take effect </a:t>
          </a:r>
          <a:r>
            <a:rPr lang="en-US" b="1"/>
            <a:t>September 2025</a:t>
          </a:r>
          <a:r>
            <a:rPr lang="en-US"/>
            <a:t>.</a:t>
          </a:r>
          <a:endParaRPr lang="en-US" dirty="0"/>
        </a:p>
      </dgm:t>
    </dgm:pt>
    <dgm:pt modelId="{6646F397-A5D1-401F-B742-B8B1BF02115F}" type="parTrans" cxnId="{BFF85ACF-8750-474D-8AD2-BA9FF588D675}">
      <dgm:prSet/>
      <dgm:spPr/>
      <dgm:t>
        <a:bodyPr/>
        <a:lstStyle/>
        <a:p>
          <a:endParaRPr lang="en-US"/>
        </a:p>
      </dgm:t>
    </dgm:pt>
    <dgm:pt modelId="{EDF9B791-EF97-45D0-8150-D9C9912321B0}" type="sibTrans" cxnId="{BFF85ACF-8750-474D-8AD2-BA9FF588D675}">
      <dgm:prSet/>
      <dgm:spPr/>
      <dgm:t>
        <a:bodyPr/>
        <a:lstStyle/>
        <a:p>
          <a:endParaRPr lang="en-US"/>
        </a:p>
      </dgm:t>
    </dgm:pt>
    <dgm:pt modelId="{0030C5C2-B6FD-4DBA-8A1A-D9EC48AA54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</a:t>
          </a:r>
          <a:r>
            <a:rPr lang="en-US" b="1"/>
            <a:t>Public Health Measures</a:t>
          </a:r>
          <a:r>
            <a:rPr lang="en-US"/>
            <a:t>: More research is needed on interventions like hygiene and distancing to combat outbreaks.</a:t>
          </a:r>
        </a:p>
      </dgm:t>
    </dgm:pt>
    <dgm:pt modelId="{383FBCC2-8D40-45A0-BE0B-AC37EEA873EA}" type="parTrans" cxnId="{58366D03-FBD8-4B06-81DB-31DA94EC45A0}">
      <dgm:prSet/>
      <dgm:spPr/>
      <dgm:t>
        <a:bodyPr/>
        <a:lstStyle/>
        <a:p>
          <a:endParaRPr lang="en-US"/>
        </a:p>
      </dgm:t>
    </dgm:pt>
    <dgm:pt modelId="{627B2607-B503-4C42-BB66-A90DAC383A37}" type="sibTrans" cxnId="{58366D03-FBD8-4B06-81DB-31DA94EC45A0}">
      <dgm:prSet/>
      <dgm:spPr/>
      <dgm:t>
        <a:bodyPr/>
        <a:lstStyle/>
        <a:p>
          <a:endParaRPr lang="en-US"/>
        </a:p>
      </dgm:t>
    </dgm:pt>
    <dgm:pt modelId="{8689AF67-B4BD-48F1-A6E5-F1837A98EF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</a:t>
          </a:r>
          <a:r>
            <a:rPr lang="en-US" b="1"/>
            <a:t>Ukraine</a:t>
          </a:r>
          <a:r>
            <a:rPr lang="en-US"/>
            <a:t>: WHO supported </a:t>
          </a:r>
          <a:r>
            <a:rPr lang="en-US" b="1"/>
            <a:t>4.7 million people</a:t>
          </a:r>
          <a:r>
            <a:rPr lang="en-US"/>
            <a:t> and delivered </a:t>
          </a:r>
          <a:r>
            <a:rPr lang="en-US" b="1"/>
            <a:t>$37 million</a:t>
          </a:r>
          <a:r>
            <a:rPr lang="en-US"/>
            <a:t> in aid. Attacks on healthcare continue.</a:t>
          </a:r>
        </a:p>
      </dgm:t>
    </dgm:pt>
    <dgm:pt modelId="{E637222F-16A4-4782-836E-BEB8BE4E2849}" type="parTrans" cxnId="{66417CCC-9190-442A-B44E-1B9E74F11461}">
      <dgm:prSet/>
      <dgm:spPr/>
      <dgm:t>
        <a:bodyPr/>
        <a:lstStyle/>
        <a:p>
          <a:endParaRPr lang="en-US"/>
        </a:p>
      </dgm:t>
    </dgm:pt>
    <dgm:pt modelId="{5EF323CE-28A4-40FB-830D-EABECF5EE85E}" type="sibTrans" cxnId="{66417CCC-9190-442A-B44E-1B9E74F11461}">
      <dgm:prSet/>
      <dgm:spPr/>
      <dgm:t>
        <a:bodyPr/>
        <a:lstStyle/>
        <a:p>
          <a:endParaRPr lang="en-US"/>
        </a:p>
      </dgm:t>
    </dgm:pt>
    <dgm:pt modelId="{5787EEE3-3F14-4BB6-B81B-BA77BA6E07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</a:t>
          </a:r>
          <a:r>
            <a:rPr lang="en-US" b="1"/>
            <a:t>Gaza &amp; West Bank</a:t>
          </a:r>
          <a:r>
            <a:rPr lang="en-US"/>
            <a:t>: WHO reported a </a:t>
          </a:r>
          <a:r>
            <a:rPr lang="en-US" b="1"/>
            <a:t>severe health crisis</a:t>
          </a:r>
          <a:r>
            <a:rPr lang="en-US"/>
            <a:t>. A resolution was passed calling for </a:t>
          </a:r>
          <a:r>
            <a:rPr lang="en-US" b="1"/>
            <a:t>a ceasefire, aid access, and protection of health services</a:t>
          </a:r>
          <a:r>
            <a:rPr lang="en-US"/>
            <a:t>.</a:t>
          </a:r>
        </a:p>
      </dgm:t>
    </dgm:pt>
    <dgm:pt modelId="{451126E0-2944-450F-946B-0CD5894610D2}" type="parTrans" cxnId="{7CDDBFFC-8268-478F-85AF-D0474F2464C4}">
      <dgm:prSet/>
      <dgm:spPr/>
      <dgm:t>
        <a:bodyPr/>
        <a:lstStyle/>
        <a:p>
          <a:endParaRPr lang="en-US"/>
        </a:p>
      </dgm:t>
    </dgm:pt>
    <dgm:pt modelId="{5CC7189E-8832-4D84-87EA-A18032D16D29}" type="sibTrans" cxnId="{7CDDBFFC-8268-478F-85AF-D0474F2464C4}">
      <dgm:prSet/>
      <dgm:spPr/>
      <dgm:t>
        <a:bodyPr/>
        <a:lstStyle/>
        <a:p>
          <a:endParaRPr lang="en-US"/>
        </a:p>
      </dgm:t>
    </dgm:pt>
    <dgm:pt modelId="{8124579B-47A8-EF4E-AFF0-D7DE345E7C49}" type="pres">
      <dgm:prSet presAssocID="{36D37C40-44A4-407F-A737-7576BA1D4CD9}" presName="vert0" presStyleCnt="0">
        <dgm:presLayoutVars>
          <dgm:dir/>
          <dgm:animOne val="branch"/>
          <dgm:animLvl val="lvl"/>
        </dgm:presLayoutVars>
      </dgm:prSet>
      <dgm:spPr/>
    </dgm:pt>
    <dgm:pt modelId="{912F22DA-245F-394D-A847-891BB1D74BDF}" type="pres">
      <dgm:prSet presAssocID="{632C1094-E443-4368-A2D6-26E19B64032C}" presName="thickLine" presStyleLbl="alignNode1" presStyleIdx="0" presStyleCnt="7"/>
      <dgm:spPr/>
    </dgm:pt>
    <dgm:pt modelId="{8146A252-7059-AE45-A8A3-AF56D1FECD1C}" type="pres">
      <dgm:prSet presAssocID="{632C1094-E443-4368-A2D6-26E19B64032C}" presName="horz1" presStyleCnt="0"/>
      <dgm:spPr/>
    </dgm:pt>
    <dgm:pt modelId="{9D608C1F-6002-114A-845B-7C36DEA25E39}" type="pres">
      <dgm:prSet presAssocID="{632C1094-E443-4368-A2D6-26E19B64032C}" presName="tx1" presStyleLbl="revTx" presStyleIdx="0" presStyleCnt="7"/>
      <dgm:spPr/>
    </dgm:pt>
    <dgm:pt modelId="{880B4065-DF09-D843-A230-3EC0599BB611}" type="pres">
      <dgm:prSet presAssocID="{632C1094-E443-4368-A2D6-26E19B64032C}" presName="vert1" presStyleCnt="0"/>
      <dgm:spPr/>
    </dgm:pt>
    <dgm:pt modelId="{93086429-3AFC-7F40-8028-1A5EBD296B94}" type="pres">
      <dgm:prSet presAssocID="{55F9BF0E-74EA-486A-A487-8AEC902E06B5}" presName="thickLine" presStyleLbl="alignNode1" presStyleIdx="1" presStyleCnt="7"/>
      <dgm:spPr/>
    </dgm:pt>
    <dgm:pt modelId="{3D86B60A-4176-E848-96BC-ED5912F3D5A7}" type="pres">
      <dgm:prSet presAssocID="{55F9BF0E-74EA-486A-A487-8AEC902E06B5}" presName="horz1" presStyleCnt="0"/>
      <dgm:spPr/>
    </dgm:pt>
    <dgm:pt modelId="{4C42BF34-7B43-E845-BD66-9A5284FD232B}" type="pres">
      <dgm:prSet presAssocID="{55F9BF0E-74EA-486A-A487-8AEC902E06B5}" presName="tx1" presStyleLbl="revTx" presStyleIdx="1" presStyleCnt="7"/>
      <dgm:spPr/>
    </dgm:pt>
    <dgm:pt modelId="{84A68A65-7EDD-8048-8F17-EF630BD9235C}" type="pres">
      <dgm:prSet presAssocID="{55F9BF0E-74EA-486A-A487-8AEC902E06B5}" presName="vert1" presStyleCnt="0"/>
      <dgm:spPr/>
    </dgm:pt>
    <dgm:pt modelId="{68882F1F-F78A-194E-84B1-478A69A0A75A}" type="pres">
      <dgm:prSet presAssocID="{4F7D17AA-7BBB-436D-B356-E2473208FAE7}" presName="thickLine" presStyleLbl="alignNode1" presStyleIdx="2" presStyleCnt="7"/>
      <dgm:spPr/>
    </dgm:pt>
    <dgm:pt modelId="{9C23722A-D635-2A42-9E9A-4996596289D3}" type="pres">
      <dgm:prSet presAssocID="{4F7D17AA-7BBB-436D-B356-E2473208FAE7}" presName="horz1" presStyleCnt="0"/>
      <dgm:spPr/>
    </dgm:pt>
    <dgm:pt modelId="{02DF9D7D-1507-D241-BA1B-E5F0801D6A48}" type="pres">
      <dgm:prSet presAssocID="{4F7D17AA-7BBB-436D-B356-E2473208FAE7}" presName="tx1" presStyleLbl="revTx" presStyleIdx="2" presStyleCnt="7"/>
      <dgm:spPr/>
    </dgm:pt>
    <dgm:pt modelId="{8F3EEE3A-D418-FB46-89C5-258A72927606}" type="pres">
      <dgm:prSet presAssocID="{4F7D17AA-7BBB-436D-B356-E2473208FAE7}" presName="vert1" presStyleCnt="0"/>
      <dgm:spPr/>
    </dgm:pt>
    <dgm:pt modelId="{A78B29DC-F253-FA42-AC10-68D9E8984490}" type="pres">
      <dgm:prSet presAssocID="{9BB92493-1B77-4974-9DE4-046B688007E8}" presName="thickLine" presStyleLbl="alignNode1" presStyleIdx="3" presStyleCnt="7"/>
      <dgm:spPr/>
    </dgm:pt>
    <dgm:pt modelId="{15C914E3-2417-EB4A-B1C6-FAB7842CC3AD}" type="pres">
      <dgm:prSet presAssocID="{9BB92493-1B77-4974-9DE4-046B688007E8}" presName="horz1" presStyleCnt="0"/>
      <dgm:spPr/>
    </dgm:pt>
    <dgm:pt modelId="{C9438DF1-B581-CD45-A41C-7CB371049757}" type="pres">
      <dgm:prSet presAssocID="{9BB92493-1B77-4974-9DE4-046B688007E8}" presName="tx1" presStyleLbl="revTx" presStyleIdx="3" presStyleCnt="7"/>
      <dgm:spPr/>
    </dgm:pt>
    <dgm:pt modelId="{28857333-F342-0540-AA6E-E61EA79425CB}" type="pres">
      <dgm:prSet presAssocID="{9BB92493-1B77-4974-9DE4-046B688007E8}" presName="vert1" presStyleCnt="0"/>
      <dgm:spPr/>
    </dgm:pt>
    <dgm:pt modelId="{A7E8AA45-834D-0843-AA9F-B54126FF96AE}" type="pres">
      <dgm:prSet presAssocID="{0030C5C2-B6FD-4DBA-8A1A-D9EC48AA5471}" presName="thickLine" presStyleLbl="alignNode1" presStyleIdx="4" presStyleCnt="7"/>
      <dgm:spPr/>
    </dgm:pt>
    <dgm:pt modelId="{76A04BF6-13CA-E544-BF9D-F5A4BE6F5385}" type="pres">
      <dgm:prSet presAssocID="{0030C5C2-B6FD-4DBA-8A1A-D9EC48AA5471}" presName="horz1" presStyleCnt="0"/>
      <dgm:spPr/>
    </dgm:pt>
    <dgm:pt modelId="{FD343B1D-A291-574A-AFEF-F6F6A0E8079F}" type="pres">
      <dgm:prSet presAssocID="{0030C5C2-B6FD-4DBA-8A1A-D9EC48AA5471}" presName="tx1" presStyleLbl="revTx" presStyleIdx="4" presStyleCnt="7"/>
      <dgm:spPr/>
    </dgm:pt>
    <dgm:pt modelId="{96369197-752E-B344-ABC2-91F19CDC302C}" type="pres">
      <dgm:prSet presAssocID="{0030C5C2-B6FD-4DBA-8A1A-D9EC48AA5471}" presName="vert1" presStyleCnt="0"/>
      <dgm:spPr/>
    </dgm:pt>
    <dgm:pt modelId="{C56A7CDE-8F86-C94E-B2A7-AF030600D791}" type="pres">
      <dgm:prSet presAssocID="{8689AF67-B4BD-48F1-A6E5-F1837A98EF85}" presName="thickLine" presStyleLbl="alignNode1" presStyleIdx="5" presStyleCnt="7"/>
      <dgm:spPr/>
    </dgm:pt>
    <dgm:pt modelId="{40A76C7E-0AFE-0B4A-B306-3928FF6B3754}" type="pres">
      <dgm:prSet presAssocID="{8689AF67-B4BD-48F1-A6E5-F1837A98EF85}" presName="horz1" presStyleCnt="0"/>
      <dgm:spPr/>
    </dgm:pt>
    <dgm:pt modelId="{DBD85CF7-A9CE-3541-A23A-8AE5E4008277}" type="pres">
      <dgm:prSet presAssocID="{8689AF67-B4BD-48F1-A6E5-F1837A98EF85}" presName="tx1" presStyleLbl="revTx" presStyleIdx="5" presStyleCnt="7"/>
      <dgm:spPr/>
    </dgm:pt>
    <dgm:pt modelId="{D5329E8C-D43F-AB4A-B159-75E81522D654}" type="pres">
      <dgm:prSet presAssocID="{8689AF67-B4BD-48F1-A6E5-F1837A98EF85}" presName="vert1" presStyleCnt="0"/>
      <dgm:spPr/>
    </dgm:pt>
    <dgm:pt modelId="{966AE633-FFD7-A647-97B2-A0E4C369F694}" type="pres">
      <dgm:prSet presAssocID="{5787EEE3-3F14-4BB6-B81B-BA77BA6E07C0}" presName="thickLine" presStyleLbl="alignNode1" presStyleIdx="6" presStyleCnt="7"/>
      <dgm:spPr/>
    </dgm:pt>
    <dgm:pt modelId="{BAB70C90-7213-334B-BC2C-7A9131932D45}" type="pres">
      <dgm:prSet presAssocID="{5787EEE3-3F14-4BB6-B81B-BA77BA6E07C0}" presName="horz1" presStyleCnt="0"/>
      <dgm:spPr/>
    </dgm:pt>
    <dgm:pt modelId="{DA581828-4E3A-7140-A2BB-22138AD3CB97}" type="pres">
      <dgm:prSet presAssocID="{5787EEE3-3F14-4BB6-B81B-BA77BA6E07C0}" presName="tx1" presStyleLbl="revTx" presStyleIdx="6" presStyleCnt="7"/>
      <dgm:spPr/>
    </dgm:pt>
    <dgm:pt modelId="{FCD856E1-6DA6-934D-AA14-98960EEEE357}" type="pres">
      <dgm:prSet presAssocID="{5787EEE3-3F14-4BB6-B81B-BA77BA6E07C0}" presName="vert1" presStyleCnt="0"/>
      <dgm:spPr/>
    </dgm:pt>
  </dgm:ptLst>
  <dgm:cxnLst>
    <dgm:cxn modelId="{58366D03-FBD8-4B06-81DB-31DA94EC45A0}" srcId="{36D37C40-44A4-407F-A737-7576BA1D4CD9}" destId="{0030C5C2-B6FD-4DBA-8A1A-D9EC48AA5471}" srcOrd="4" destOrd="0" parTransId="{383FBCC2-8D40-45A0-BE0B-AC37EEA873EA}" sibTransId="{627B2607-B503-4C42-BB66-A90DAC383A37}"/>
    <dgm:cxn modelId="{ACA4360E-DDFD-4990-A8C7-3F422475163A}" srcId="{36D37C40-44A4-407F-A737-7576BA1D4CD9}" destId="{632C1094-E443-4368-A2D6-26E19B64032C}" srcOrd="0" destOrd="0" parTransId="{67B56BAE-B1E6-4CC0-B507-9F30091258FE}" sibTransId="{DB9AB36B-6132-4B9B-9CF2-2AEB8BFAAB4D}"/>
    <dgm:cxn modelId="{89886C15-CC38-1E47-A522-DAAE9555412E}" type="presOf" srcId="{8689AF67-B4BD-48F1-A6E5-F1837A98EF85}" destId="{DBD85CF7-A9CE-3541-A23A-8AE5E4008277}" srcOrd="0" destOrd="0" presId="urn:microsoft.com/office/officeart/2008/layout/LinedList"/>
    <dgm:cxn modelId="{C10ACC19-C84B-2441-A81D-73DD9B4D992F}" type="presOf" srcId="{5787EEE3-3F14-4BB6-B81B-BA77BA6E07C0}" destId="{DA581828-4E3A-7140-A2BB-22138AD3CB97}" srcOrd="0" destOrd="0" presId="urn:microsoft.com/office/officeart/2008/layout/LinedList"/>
    <dgm:cxn modelId="{2CF8F830-E172-D24D-B4D8-C52107F25C01}" type="presOf" srcId="{0030C5C2-B6FD-4DBA-8A1A-D9EC48AA5471}" destId="{FD343B1D-A291-574A-AFEF-F6F6A0E8079F}" srcOrd="0" destOrd="0" presId="urn:microsoft.com/office/officeart/2008/layout/LinedList"/>
    <dgm:cxn modelId="{0661E33A-A5B2-6C41-9B95-FD49B6DB0402}" type="presOf" srcId="{632C1094-E443-4368-A2D6-26E19B64032C}" destId="{9D608C1F-6002-114A-845B-7C36DEA25E39}" srcOrd="0" destOrd="0" presId="urn:microsoft.com/office/officeart/2008/layout/LinedList"/>
    <dgm:cxn modelId="{420F963D-4FD6-0844-9EA7-0C176853624C}" type="presOf" srcId="{55F9BF0E-74EA-486A-A487-8AEC902E06B5}" destId="{4C42BF34-7B43-E845-BD66-9A5284FD232B}" srcOrd="0" destOrd="0" presId="urn:microsoft.com/office/officeart/2008/layout/LinedList"/>
    <dgm:cxn modelId="{B411036F-23A9-BC4D-A1CF-9C438280CD48}" type="presOf" srcId="{4F7D17AA-7BBB-436D-B356-E2473208FAE7}" destId="{02DF9D7D-1507-D241-BA1B-E5F0801D6A48}" srcOrd="0" destOrd="0" presId="urn:microsoft.com/office/officeart/2008/layout/LinedList"/>
    <dgm:cxn modelId="{59B4E976-65DF-1A4D-BAB4-D21A10A2ABC6}" type="presOf" srcId="{36D37C40-44A4-407F-A737-7576BA1D4CD9}" destId="{8124579B-47A8-EF4E-AFF0-D7DE345E7C49}" srcOrd="0" destOrd="0" presId="urn:microsoft.com/office/officeart/2008/layout/LinedList"/>
    <dgm:cxn modelId="{7CF81D58-0B17-4CE4-AB67-9F6520E59EA5}" srcId="{36D37C40-44A4-407F-A737-7576BA1D4CD9}" destId="{55F9BF0E-74EA-486A-A487-8AEC902E06B5}" srcOrd="1" destOrd="0" parTransId="{BCEB81B7-6B63-41E3-AD9B-DC8ED3B5A4B7}" sibTransId="{29E32101-16D5-4DBD-B871-AD40306FF3A0}"/>
    <dgm:cxn modelId="{66417CCC-9190-442A-B44E-1B9E74F11461}" srcId="{36D37C40-44A4-407F-A737-7576BA1D4CD9}" destId="{8689AF67-B4BD-48F1-A6E5-F1837A98EF85}" srcOrd="5" destOrd="0" parTransId="{E637222F-16A4-4782-836E-BEB8BE4E2849}" sibTransId="{5EF323CE-28A4-40FB-830D-EABECF5EE85E}"/>
    <dgm:cxn modelId="{BFF85ACF-8750-474D-8AD2-BA9FF588D675}" srcId="{36D37C40-44A4-407F-A737-7576BA1D4CD9}" destId="{9BB92493-1B77-4974-9DE4-046B688007E8}" srcOrd="3" destOrd="0" parTransId="{6646F397-A5D1-401F-B742-B8B1BF02115F}" sibTransId="{EDF9B791-EF97-45D0-8150-D9C9912321B0}"/>
    <dgm:cxn modelId="{BB352ADF-82A9-44D2-9E0A-8E814310C9B7}" srcId="{36D37C40-44A4-407F-A737-7576BA1D4CD9}" destId="{4F7D17AA-7BBB-436D-B356-E2473208FAE7}" srcOrd="2" destOrd="0" parTransId="{40305E89-D2F4-455D-800F-94687CD8718C}" sibTransId="{99A5EA54-4BA8-442F-919A-B1B40C2504F1}"/>
    <dgm:cxn modelId="{7CDDBFFC-8268-478F-85AF-D0474F2464C4}" srcId="{36D37C40-44A4-407F-A737-7576BA1D4CD9}" destId="{5787EEE3-3F14-4BB6-B81B-BA77BA6E07C0}" srcOrd="6" destOrd="0" parTransId="{451126E0-2944-450F-946B-0CD5894610D2}" sibTransId="{5CC7189E-8832-4D84-87EA-A18032D16D29}"/>
    <dgm:cxn modelId="{AB6BBFFD-9934-8B4D-911F-C406FE3D82B3}" type="presOf" srcId="{9BB92493-1B77-4974-9DE4-046B688007E8}" destId="{C9438DF1-B581-CD45-A41C-7CB371049757}" srcOrd="0" destOrd="0" presId="urn:microsoft.com/office/officeart/2008/layout/LinedList"/>
    <dgm:cxn modelId="{FDFD543F-AE6F-7943-86D2-E9BF4926C1A5}" type="presParOf" srcId="{8124579B-47A8-EF4E-AFF0-D7DE345E7C49}" destId="{912F22DA-245F-394D-A847-891BB1D74BDF}" srcOrd="0" destOrd="0" presId="urn:microsoft.com/office/officeart/2008/layout/LinedList"/>
    <dgm:cxn modelId="{9519A0F5-EB0D-6C49-B512-26FF95AD713A}" type="presParOf" srcId="{8124579B-47A8-EF4E-AFF0-D7DE345E7C49}" destId="{8146A252-7059-AE45-A8A3-AF56D1FECD1C}" srcOrd="1" destOrd="0" presId="urn:microsoft.com/office/officeart/2008/layout/LinedList"/>
    <dgm:cxn modelId="{7DA0D0B1-1F03-9F44-9D1E-436EC85B7E7D}" type="presParOf" srcId="{8146A252-7059-AE45-A8A3-AF56D1FECD1C}" destId="{9D608C1F-6002-114A-845B-7C36DEA25E39}" srcOrd="0" destOrd="0" presId="urn:microsoft.com/office/officeart/2008/layout/LinedList"/>
    <dgm:cxn modelId="{B734B391-A9E1-8D41-8E58-09DC5BAE8365}" type="presParOf" srcId="{8146A252-7059-AE45-A8A3-AF56D1FECD1C}" destId="{880B4065-DF09-D843-A230-3EC0599BB611}" srcOrd="1" destOrd="0" presId="urn:microsoft.com/office/officeart/2008/layout/LinedList"/>
    <dgm:cxn modelId="{3098A4A8-8ED5-BB44-9B4A-1A10731319B8}" type="presParOf" srcId="{8124579B-47A8-EF4E-AFF0-D7DE345E7C49}" destId="{93086429-3AFC-7F40-8028-1A5EBD296B94}" srcOrd="2" destOrd="0" presId="urn:microsoft.com/office/officeart/2008/layout/LinedList"/>
    <dgm:cxn modelId="{8EEA2788-3D6C-D841-B6AA-1147E40E245D}" type="presParOf" srcId="{8124579B-47A8-EF4E-AFF0-D7DE345E7C49}" destId="{3D86B60A-4176-E848-96BC-ED5912F3D5A7}" srcOrd="3" destOrd="0" presId="urn:microsoft.com/office/officeart/2008/layout/LinedList"/>
    <dgm:cxn modelId="{036080BF-90AB-4D45-8137-9B624B4DD29E}" type="presParOf" srcId="{3D86B60A-4176-E848-96BC-ED5912F3D5A7}" destId="{4C42BF34-7B43-E845-BD66-9A5284FD232B}" srcOrd="0" destOrd="0" presId="urn:microsoft.com/office/officeart/2008/layout/LinedList"/>
    <dgm:cxn modelId="{CC7D9818-8DBF-294E-9ADF-9D80EB4EE8DE}" type="presParOf" srcId="{3D86B60A-4176-E848-96BC-ED5912F3D5A7}" destId="{84A68A65-7EDD-8048-8F17-EF630BD9235C}" srcOrd="1" destOrd="0" presId="urn:microsoft.com/office/officeart/2008/layout/LinedList"/>
    <dgm:cxn modelId="{294FFC96-1366-9749-A430-710D596DB29B}" type="presParOf" srcId="{8124579B-47A8-EF4E-AFF0-D7DE345E7C49}" destId="{68882F1F-F78A-194E-84B1-478A69A0A75A}" srcOrd="4" destOrd="0" presId="urn:microsoft.com/office/officeart/2008/layout/LinedList"/>
    <dgm:cxn modelId="{A6FEDAE5-49FD-7E4F-BDF4-62460CF05FD1}" type="presParOf" srcId="{8124579B-47A8-EF4E-AFF0-D7DE345E7C49}" destId="{9C23722A-D635-2A42-9E9A-4996596289D3}" srcOrd="5" destOrd="0" presId="urn:microsoft.com/office/officeart/2008/layout/LinedList"/>
    <dgm:cxn modelId="{06723553-A034-DD40-96A4-171F2484D4A3}" type="presParOf" srcId="{9C23722A-D635-2A42-9E9A-4996596289D3}" destId="{02DF9D7D-1507-D241-BA1B-E5F0801D6A48}" srcOrd="0" destOrd="0" presId="urn:microsoft.com/office/officeart/2008/layout/LinedList"/>
    <dgm:cxn modelId="{3A1361CC-5D43-1B49-8A00-9097967FF731}" type="presParOf" srcId="{9C23722A-D635-2A42-9E9A-4996596289D3}" destId="{8F3EEE3A-D418-FB46-89C5-258A72927606}" srcOrd="1" destOrd="0" presId="urn:microsoft.com/office/officeart/2008/layout/LinedList"/>
    <dgm:cxn modelId="{31BC8B3E-8C4E-8642-8842-A59D2E7BBC07}" type="presParOf" srcId="{8124579B-47A8-EF4E-AFF0-D7DE345E7C49}" destId="{A78B29DC-F253-FA42-AC10-68D9E8984490}" srcOrd="6" destOrd="0" presId="urn:microsoft.com/office/officeart/2008/layout/LinedList"/>
    <dgm:cxn modelId="{FC3EC9BA-8FB7-2A4D-8A7F-303B4BA02278}" type="presParOf" srcId="{8124579B-47A8-EF4E-AFF0-D7DE345E7C49}" destId="{15C914E3-2417-EB4A-B1C6-FAB7842CC3AD}" srcOrd="7" destOrd="0" presId="urn:microsoft.com/office/officeart/2008/layout/LinedList"/>
    <dgm:cxn modelId="{A7B07C48-8613-9C46-913D-187936C54570}" type="presParOf" srcId="{15C914E3-2417-EB4A-B1C6-FAB7842CC3AD}" destId="{C9438DF1-B581-CD45-A41C-7CB371049757}" srcOrd="0" destOrd="0" presId="urn:microsoft.com/office/officeart/2008/layout/LinedList"/>
    <dgm:cxn modelId="{68C18265-1345-8C49-9C03-117F2CC32F4C}" type="presParOf" srcId="{15C914E3-2417-EB4A-B1C6-FAB7842CC3AD}" destId="{28857333-F342-0540-AA6E-E61EA79425CB}" srcOrd="1" destOrd="0" presId="urn:microsoft.com/office/officeart/2008/layout/LinedList"/>
    <dgm:cxn modelId="{1F5D4FA6-D43B-D949-9AA4-551231294F67}" type="presParOf" srcId="{8124579B-47A8-EF4E-AFF0-D7DE345E7C49}" destId="{A7E8AA45-834D-0843-AA9F-B54126FF96AE}" srcOrd="8" destOrd="0" presId="urn:microsoft.com/office/officeart/2008/layout/LinedList"/>
    <dgm:cxn modelId="{AC2B1ADB-EA22-B748-A9D9-A2011068ACFA}" type="presParOf" srcId="{8124579B-47A8-EF4E-AFF0-D7DE345E7C49}" destId="{76A04BF6-13CA-E544-BF9D-F5A4BE6F5385}" srcOrd="9" destOrd="0" presId="urn:microsoft.com/office/officeart/2008/layout/LinedList"/>
    <dgm:cxn modelId="{E02B6074-0693-2A44-91BC-5F63D80ADD53}" type="presParOf" srcId="{76A04BF6-13CA-E544-BF9D-F5A4BE6F5385}" destId="{FD343B1D-A291-574A-AFEF-F6F6A0E8079F}" srcOrd="0" destOrd="0" presId="urn:microsoft.com/office/officeart/2008/layout/LinedList"/>
    <dgm:cxn modelId="{9B023E9D-882F-1143-B440-3E8CC3260636}" type="presParOf" srcId="{76A04BF6-13CA-E544-BF9D-F5A4BE6F5385}" destId="{96369197-752E-B344-ABC2-91F19CDC302C}" srcOrd="1" destOrd="0" presId="urn:microsoft.com/office/officeart/2008/layout/LinedList"/>
    <dgm:cxn modelId="{4F4E70C6-31DB-E54A-A97E-801DF3D0BF73}" type="presParOf" srcId="{8124579B-47A8-EF4E-AFF0-D7DE345E7C49}" destId="{C56A7CDE-8F86-C94E-B2A7-AF030600D791}" srcOrd="10" destOrd="0" presId="urn:microsoft.com/office/officeart/2008/layout/LinedList"/>
    <dgm:cxn modelId="{BFB5C21D-C4D7-554B-A5D6-5D0031A665E4}" type="presParOf" srcId="{8124579B-47A8-EF4E-AFF0-D7DE345E7C49}" destId="{40A76C7E-0AFE-0B4A-B306-3928FF6B3754}" srcOrd="11" destOrd="0" presId="urn:microsoft.com/office/officeart/2008/layout/LinedList"/>
    <dgm:cxn modelId="{B0AA1FD2-3C92-7A4D-89CB-733983F64A79}" type="presParOf" srcId="{40A76C7E-0AFE-0B4A-B306-3928FF6B3754}" destId="{DBD85CF7-A9CE-3541-A23A-8AE5E4008277}" srcOrd="0" destOrd="0" presId="urn:microsoft.com/office/officeart/2008/layout/LinedList"/>
    <dgm:cxn modelId="{B013510E-D42C-3A41-A4BE-DDA62B66B652}" type="presParOf" srcId="{40A76C7E-0AFE-0B4A-B306-3928FF6B3754}" destId="{D5329E8C-D43F-AB4A-B159-75E81522D654}" srcOrd="1" destOrd="0" presId="urn:microsoft.com/office/officeart/2008/layout/LinedList"/>
    <dgm:cxn modelId="{152610A2-9653-7F4A-93DF-76A45D860EB4}" type="presParOf" srcId="{8124579B-47A8-EF4E-AFF0-D7DE345E7C49}" destId="{966AE633-FFD7-A647-97B2-A0E4C369F694}" srcOrd="12" destOrd="0" presId="urn:microsoft.com/office/officeart/2008/layout/LinedList"/>
    <dgm:cxn modelId="{EF40CDC0-088E-894F-BAE4-8950B5311513}" type="presParOf" srcId="{8124579B-47A8-EF4E-AFF0-D7DE345E7C49}" destId="{BAB70C90-7213-334B-BC2C-7A9131932D45}" srcOrd="13" destOrd="0" presId="urn:microsoft.com/office/officeart/2008/layout/LinedList"/>
    <dgm:cxn modelId="{9B77CE09-A45C-8047-8B43-07D138F810A8}" type="presParOf" srcId="{BAB70C90-7213-334B-BC2C-7A9131932D45}" destId="{DA581828-4E3A-7140-A2BB-22138AD3CB97}" srcOrd="0" destOrd="0" presId="urn:microsoft.com/office/officeart/2008/layout/LinedList"/>
    <dgm:cxn modelId="{A04B185A-1938-494B-A8DB-B47F4D4B0AFA}" type="presParOf" srcId="{BAB70C90-7213-334B-BC2C-7A9131932D45}" destId="{FCD856E1-6DA6-934D-AA14-98960EEEE3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F22DA-245F-394D-A847-891BB1D74BDF}">
      <dsp:nvSpPr>
        <dsp:cNvPr id="0" name=""/>
        <dsp:cNvSpPr/>
      </dsp:nvSpPr>
      <dsp:spPr>
        <a:xfrm>
          <a:off x="0" y="807"/>
          <a:ext cx="11687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08C1F-6002-114A-845B-7C36DEA25E39}">
      <dsp:nvSpPr>
        <dsp:cNvPr id="0" name=""/>
        <dsp:cNvSpPr/>
      </dsp:nvSpPr>
      <dsp:spPr>
        <a:xfrm>
          <a:off x="0" y="807"/>
          <a:ext cx="11687175" cy="9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🌍</a:t>
          </a:r>
          <a:r>
            <a:rPr lang="en-US" sz="2000" b="1" kern="1200"/>
            <a:t> WHO’s Global Health Efforts</a:t>
          </a:r>
          <a:endParaRPr lang="en-US" sz="2000" kern="1200"/>
        </a:p>
      </dsp:txBody>
      <dsp:txXfrm>
        <a:off x="0" y="807"/>
        <a:ext cx="11687175" cy="944785"/>
      </dsp:txXfrm>
    </dsp:sp>
    <dsp:sp modelId="{93086429-3AFC-7F40-8028-1A5EBD296B94}">
      <dsp:nvSpPr>
        <dsp:cNvPr id="0" name=""/>
        <dsp:cNvSpPr/>
      </dsp:nvSpPr>
      <dsp:spPr>
        <a:xfrm>
          <a:off x="0" y="945592"/>
          <a:ext cx="11687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2BF34-7B43-E845-BD66-9A5284FD232B}">
      <dsp:nvSpPr>
        <dsp:cNvPr id="0" name=""/>
        <dsp:cNvSpPr/>
      </dsp:nvSpPr>
      <dsp:spPr>
        <a:xfrm>
          <a:off x="0" y="945592"/>
          <a:ext cx="11687175" cy="9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</a:t>
          </a:r>
          <a:r>
            <a:rPr lang="en-US" sz="2000" b="1" kern="1200"/>
            <a:t>Funding &amp; Goals</a:t>
          </a:r>
          <a:r>
            <a:rPr lang="en-US" sz="2000" kern="1200"/>
            <a:t>: Countries praised WHO’s transparency but emphasized the need for more progress on health goals. Over </a:t>
          </a:r>
          <a:r>
            <a:rPr lang="en-US" sz="2000" b="1" kern="1200"/>
            <a:t>$1.9 billion</a:t>
          </a:r>
          <a:r>
            <a:rPr lang="en-US" sz="2000" kern="1200"/>
            <a:t> has been pledged for WHO’s 2025–2028 plan.</a:t>
          </a:r>
        </a:p>
      </dsp:txBody>
      <dsp:txXfrm>
        <a:off x="0" y="945592"/>
        <a:ext cx="11687175" cy="944785"/>
      </dsp:txXfrm>
    </dsp:sp>
    <dsp:sp modelId="{68882F1F-F78A-194E-84B1-478A69A0A75A}">
      <dsp:nvSpPr>
        <dsp:cNvPr id="0" name=""/>
        <dsp:cNvSpPr/>
      </dsp:nvSpPr>
      <dsp:spPr>
        <a:xfrm>
          <a:off x="0" y="1890378"/>
          <a:ext cx="11687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F9D7D-1507-D241-BA1B-E5F0801D6A48}">
      <dsp:nvSpPr>
        <dsp:cNvPr id="0" name=""/>
        <dsp:cNvSpPr/>
      </dsp:nvSpPr>
      <dsp:spPr>
        <a:xfrm>
          <a:off x="0" y="1890378"/>
          <a:ext cx="11687175" cy="9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</a:t>
          </a:r>
          <a:r>
            <a:rPr lang="en-US" sz="2000" b="1" kern="1200"/>
            <a:t>Health Emergencies</a:t>
          </a:r>
          <a:r>
            <a:rPr lang="en-US" sz="2000" kern="1200"/>
            <a:t>: WHO responded to </a:t>
          </a:r>
          <a:r>
            <a:rPr lang="en-US" sz="2000" b="1" kern="1200"/>
            <a:t>51 crises</a:t>
          </a:r>
          <a:r>
            <a:rPr lang="en-US" sz="2000" kern="1200"/>
            <a:t>, assisting </a:t>
          </a:r>
          <a:r>
            <a:rPr lang="en-US" sz="2000" b="1" kern="1200"/>
            <a:t>72 million people</a:t>
          </a:r>
          <a:r>
            <a:rPr lang="en-US" sz="2000" kern="1200"/>
            <a:t>, with many emergencies linked to </a:t>
          </a:r>
          <a:r>
            <a:rPr lang="en-US" sz="2000" b="1" kern="1200"/>
            <a:t>climate change</a:t>
          </a:r>
          <a:r>
            <a:rPr lang="en-US" sz="2000" kern="1200"/>
            <a:t>.</a:t>
          </a:r>
        </a:p>
      </dsp:txBody>
      <dsp:txXfrm>
        <a:off x="0" y="1890378"/>
        <a:ext cx="11687175" cy="944785"/>
      </dsp:txXfrm>
    </dsp:sp>
    <dsp:sp modelId="{A78B29DC-F253-FA42-AC10-68D9E8984490}">
      <dsp:nvSpPr>
        <dsp:cNvPr id="0" name=""/>
        <dsp:cNvSpPr/>
      </dsp:nvSpPr>
      <dsp:spPr>
        <a:xfrm>
          <a:off x="0" y="2835163"/>
          <a:ext cx="11687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38DF1-B581-CD45-A41C-7CB371049757}">
      <dsp:nvSpPr>
        <dsp:cNvPr id="0" name=""/>
        <dsp:cNvSpPr/>
      </dsp:nvSpPr>
      <dsp:spPr>
        <a:xfrm>
          <a:off x="0" y="2835163"/>
          <a:ext cx="11687175" cy="9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</a:t>
          </a:r>
          <a:r>
            <a:rPr lang="en-US" sz="2000" b="1" kern="1200"/>
            <a:t>Preparedness &amp; Regulations</a:t>
          </a:r>
          <a:r>
            <a:rPr lang="en-US" sz="2000" kern="1200"/>
            <a:t>: WHO reviewed country readiness and updated the </a:t>
          </a:r>
          <a:r>
            <a:rPr lang="en-US" sz="2000" b="1" kern="1200"/>
            <a:t>International Health Regulations (IHR)</a:t>
          </a:r>
          <a:r>
            <a:rPr lang="en-US" sz="2000" kern="1200"/>
            <a:t>. Amendments take effect </a:t>
          </a:r>
          <a:r>
            <a:rPr lang="en-US" sz="2000" b="1" kern="1200"/>
            <a:t>September 2025</a:t>
          </a:r>
          <a:r>
            <a:rPr lang="en-US" sz="2000" kern="1200"/>
            <a:t>.</a:t>
          </a:r>
          <a:endParaRPr lang="en-US" sz="2000" kern="1200" dirty="0"/>
        </a:p>
      </dsp:txBody>
      <dsp:txXfrm>
        <a:off x="0" y="2835163"/>
        <a:ext cx="11687175" cy="944785"/>
      </dsp:txXfrm>
    </dsp:sp>
    <dsp:sp modelId="{A7E8AA45-834D-0843-AA9F-B54126FF96AE}">
      <dsp:nvSpPr>
        <dsp:cNvPr id="0" name=""/>
        <dsp:cNvSpPr/>
      </dsp:nvSpPr>
      <dsp:spPr>
        <a:xfrm>
          <a:off x="0" y="3779948"/>
          <a:ext cx="11687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43B1D-A291-574A-AFEF-F6F6A0E8079F}">
      <dsp:nvSpPr>
        <dsp:cNvPr id="0" name=""/>
        <dsp:cNvSpPr/>
      </dsp:nvSpPr>
      <dsp:spPr>
        <a:xfrm>
          <a:off x="0" y="3779948"/>
          <a:ext cx="11687175" cy="9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</a:t>
          </a:r>
          <a:r>
            <a:rPr lang="en-US" sz="2000" b="1" kern="1200"/>
            <a:t>Public Health Measures</a:t>
          </a:r>
          <a:r>
            <a:rPr lang="en-US" sz="2000" kern="1200"/>
            <a:t>: More research is needed on interventions like hygiene and distancing to combat outbreaks.</a:t>
          </a:r>
        </a:p>
      </dsp:txBody>
      <dsp:txXfrm>
        <a:off x="0" y="3779948"/>
        <a:ext cx="11687175" cy="944785"/>
      </dsp:txXfrm>
    </dsp:sp>
    <dsp:sp modelId="{C56A7CDE-8F86-C94E-B2A7-AF030600D791}">
      <dsp:nvSpPr>
        <dsp:cNvPr id="0" name=""/>
        <dsp:cNvSpPr/>
      </dsp:nvSpPr>
      <dsp:spPr>
        <a:xfrm>
          <a:off x="0" y="4724733"/>
          <a:ext cx="11687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85CF7-A9CE-3541-A23A-8AE5E4008277}">
      <dsp:nvSpPr>
        <dsp:cNvPr id="0" name=""/>
        <dsp:cNvSpPr/>
      </dsp:nvSpPr>
      <dsp:spPr>
        <a:xfrm>
          <a:off x="0" y="4724733"/>
          <a:ext cx="11687175" cy="9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</a:t>
          </a:r>
          <a:r>
            <a:rPr lang="en-US" sz="2000" b="1" kern="1200"/>
            <a:t>Ukraine</a:t>
          </a:r>
          <a:r>
            <a:rPr lang="en-US" sz="2000" kern="1200"/>
            <a:t>: WHO supported </a:t>
          </a:r>
          <a:r>
            <a:rPr lang="en-US" sz="2000" b="1" kern="1200"/>
            <a:t>4.7 million people</a:t>
          </a:r>
          <a:r>
            <a:rPr lang="en-US" sz="2000" kern="1200"/>
            <a:t> and delivered </a:t>
          </a:r>
          <a:r>
            <a:rPr lang="en-US" sz="2000" b="1" kern="1200"/>
            <a:t>$37 million</a:t>
          </a:r>
          <a:r>
            <a:rPr lang="en-US" sz="2000" kern="1200"/>
            <a:t> in aid. Attacks on healthcare continue.</a:t>
          </a:r>
        </a:p>
      </dsp:txBody>
      <dsp:txXfrm>
        <a:off x="0" y="4724733"/>
        <a:ext cx="11687175" cy="944785"/>
      </dsp:txXfrm>
    </dsp:sp>
    <dsp:sp modelId="{966AE633-FFD7-A647-97B2-A0E4C369F694}">
      <dsp:nvSpPr>
        <dsp:cNvPr id="0" name=""/>
        <dsp:cNvSpPr/>
      </dsp:nvSpPr>
      <dsp:spPr>
        <a:xfrm>
          <a:off x="0" y="5669519"/>
          <a:ext cx="11687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81828-4E3A-7140-A2BB-22138AD3CB97}">
      <dsp:nvSpPr>
        <dsp:cNvPr id="0" name=""/>
        <dsp:cNvSpPr/>
      </dsp:nvSpPr>
      <dsp:spPr>
        <a:xfrm>
          <a:off x="0" y="5669519"/>
          <a:ext cx="11687175" cy="9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</a:t>
          </a:r>
          <a:r>
            <a:rPr lang="en-US" sz="2000" b="1" kern="1200"/>
            <a:t>Gaza &amp; West Bank</a:t>
          </a:r>
          <a:r>
            <a:rPr lang="en-US" sz="2000" kern="1200"/>
            <a:t>: WHO reported a </a:t>
          </a:r>
          <a:r>
            <a:rPr lang="en-US" sz="2000" b="1" kern="1200"/>
            <a:t>severe health crisis</a:t>
          </a:r>
          <a:r>
            <a:rPr lang="en-US" sz="2000" kern="1200"/>
            <a:t>. A resolution was passed calling for </a:t>
          </a:r>
          <a:r>
            <a:rPr lang="en-US" sz="2000" b="1" kern="1200"/>
            <a:t>a ceasefire, aid access, and protection of health services</a:t>
          </a:r>
          <a:r>
            <a:rPr lang="en-US" sz="2000" kern="1200"/>
            <a:t>.</a:t>
          </a:r>
        </a:p>
      </dsp:txBody>
      <dsp:txXfrm>
        <a:off x="0" y="5669519"/>
        <a:ext cx="11687175" cy="94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68268-6D8A-401A-850D-976EB458AB1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91CE-44DC-4BCD-AFAF-93D97F6CC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6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B6BB9-07C9-4BEE-B58B-465FAFDD1F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9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0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1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5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1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2C8CFF6-5D8F-4CF2-A07B-E35CE929D1A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145D8C1-BF0F-43C4-AA8A-24C27722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9_FDDFF2B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A3AA9B-AA54-3059-C69D-726DAC020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and Supports for Aphasia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774C1D-DD6F-2A7F-B61F-CFD74805A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50" y="5408853"/>
            <a:ext cx="11572499" cy="363297"/>
          </a:xfrm>
        </p:spPr>
        <p:txBody>
          <a:bodyPr>
            <a:noAutofit/>
          </a:bodyPr>
          <a:lstStyle/>
          <a:p>
            <a:r>
              <a:rPr lang="en-US" sz="2800" dirty="0"/>
              <a:t>Brooke Lang, M.A., CCC-SLP and Bryn Lander (formerly Bowles)</a:t>
            </a:r>
          </a:p>
        </p:txBody>
      </p:sp>
    </p:spTree>
    <p:extLst>
      <p:ext uri="{BB962C8B-B14F-4D97-AF65-F5344CB8AC3E}">
        <p14:creationId xmlns:p14="http://schemas.microsoft.com/office/powerpoint/2010/main" val="265756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560520-1C7D-65D1-DD11-B6C3558CA1A6}"/>
              </a:ext>
            </a:extLst>
          </p:cNvPr>
          <p:cNvSpPr txBox="1"/>
          <p:nvPr/>
        </p:nvSpPr>
        <p:spPr>
          <a:xfrm>
            <a:off x="1343891" y="501180"/>
            <a:ext cx="9213273" cy="1119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latin typeface="Helvetica Neue" panose="02000503000000020004" pitchFamily="2" charset="0"/>
              </a:rPr>
              <a:t>ChatGPT or a text-to-speech app (i.e. Speechify, Natural Reader, Voice Dream)</a:t>
            </a:r>
          </a:p>
        </p:txBody>
      </p:sp>
      <p:pic>
        <p:nvPicPr>
          <p:cNvPr id="5" name="Picture 4" descr="A logo on a phone&#10;&#10;Description automatically generated">
            <a:extLst>
              <a:ext uri="{FF2B5EF4-FFF2-40B4-BE49-F238E27FC236}">
                <a16:creationId xmlns:a16="http://schemas.microsoft.com/office/drawing/2014/main" id="{64F789EB-2727-CB63-AC28-502238999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8" y="2580472"/>
            <a:ext cx="2359833" cy="1774448"/>
          </a:xfrm>
          <a:prstGeom prst="rect">
            <a:avLst/>
          </a:prstGeom>
        </p:spPr>
      </p:pic>
      <p:pic>
        <p:nvPicPr>
          <p:cNvPr id="7" name="Picture 6" descr="A blue square with white logo&#10;&#10;Description automatically generated">
            <a:extLst>
              <a:ext uri="{FF2B5EF4-FFF2-40B4-BE49-F238E27FC236}">
                <a16:creationId xmlns:a16="http://schemas.microsoft.com/office/drawing/2014/main" id="{B7FD9174-D627-E421-E9D9-29B835C8D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06" y="2596756"/>
            <a:ext cx="1807622" cy="1840191"/>
          </a:xfrm>
          <a:prstGeom prst="rect">
            <a:avLst/>
          </a:prstGeom>
        </p:spPr>
      </p:pic>
      <p:pic>
        <p:nvPicPr>
          <p:cNvPr id="9" name="Picture 8" descr="A blue letter n with lines&#10;&#10;Description automatically generated">
            <a:extLst>
              <a:ext uri="{FF2B5EF4-FFF2-40B4-BE49-F238E27FC236}">
                <a16:creationId xmlns:a16="http://schemas.microsoft.com/office/drawing/2014/main" id="{DC64C457-F9F6-33AD-F30C-9B33AB628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06" y="2648736"/>
            <a:ext cx="1807622" cy="1807622"/>
          </a:xfrm>
          <a:prstGeom prst="rect">
            <a:avLst/>
          </a:prstGeom>
        </p:spPr>
      </p:pic>
      <p:pic>
        <p:nvPicPr>
          <p:cNvPr id="11" name="Picture 10" descr="A logo of a book&#10;&#10;Description automatically generated">
            <a:extLst>
              <a:ext uri="{FF2B5EF4-FFF2-40B4-BE49-F238E27FC236}">
                <a16:creationId xmlns:a16="http://schemas.microsoft.com/office/drawing/2014/main" id="{F821CCF5-C207-CD37-E16D-F32379CED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06" y="2596756"/>
            <a:ext cx="1855727" cy="18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0D0B2D99-0B34-38F2-F4CD-1043782D4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2" r="-1" b="16862"/>
          <a:stretch>
            <a:fillRect/>
          </a:stretch>
        </p:blipFill>
        <p:spPr>
          <a:xfrm>
            <a:off x="8422810" y="1347540"/>
            <a:ext cx="3517119" cy="3936552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6" name="Picture 5" descr="A logo on a phone&#10;&#10;Description automatically generated">
            <a:extLst>
              <a:ext uri="{FF2B5EF4-FFF2-40B4-BE49-F238E27FC236}">
                <a16:creationId xmlns:a16="http://schemas.microsoft.com/office/drawing/2014/main" id="{EAFFB542-4FF5-752C-65CD-8D2A088AB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101130"/>
            <a:ext cx="3537345" cy="2649594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C6A99BD9-FCE9-0D85-EF3F-9AF33BD18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364"/>
          <a:stretch>
            <a:fillRect/>
          </a:stretch>
        </p:blipFill>
        <p:spPr>
          <a:xfrm>
            <a:off x="252072" y="1347540"/>
            <a:ext cx="3517120" cy="4247348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78950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screen&#10;&#10;Description automatically generated">
            <a:extLst>
              <a:ext uri="{FF2B5EF4-FFF2-40B4-BE49-F238E27FC236}">
                <a16:creationId xmlns:a16="http://schemas.microsoft.com/office/drawing/2014/main" id="{733C40C2-CB5F-8EDF-F3C6-E55624B3F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24" y="0"/>
            <a:ext cx="3160690" cy="6858000"/>
          </a:xfrm>
          <a:prstGeom prst="rect">
            <a:avLst/>
          </a:prstGeom>
        </p:spPr>
      </p:pic>
      <p:pic>
        <p:nvPicPr>
          <p:cNvPr id="4" name="Picture 3" descr="A blue letter n with lines&#10;&#10;Description automatically generated">
            <a:extLst>
              <a:ext uri="{FF2B5EF4-FFF2-40B4-BE49-F238E27FC236}">
                <a16:creationId xmlns:a16="http://schemas.microsoft.com/office/drawing/2014/main" id="{D89E7F48-A5C5-6A66-428D-B53579E51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55" y="1621378"/>
            <a:ext cx="1807622" cy="1807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1A217-A112-C43E-28C2-01A77975793B}"/>
              </a:ext>
            </a:extLst>
          </p:cNvPr>
          <p:cNvSpPr txBox="1"/>
          <p:nvPr/>
        </p:nvSpPr>
        <p:spPr>
          <a:xfrm>
            <a:off x="2000153" y="3914837"/>
            <a:ext cx="31606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Helvetica Neue" panose="02000503000000020004" pitchFamily="2" charset="0"/>
              </a:rPr>
              <a:t>Natural Reader</a:t>
            </a:r>
          </a:p>
          <a:p>
            <a:pPr algn="ctr"/>
            <a:r>
              <a:rPr lang="en-US" sz="3200" b="1" dirty="0">
                <a:latin typeface="Helvetica Neue" panose="02000503000000020004" pitchFamily="2" charset="0"/>
              </a:rPr>
              <a:t>(text-to-speech app)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BCD0F-CB17-416C-B54F-9CE437D39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464" y="1621378"/>
            <a:ext cx="1807622" cy="18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E3FB-DC12-AE52-DAE0-60A27DD3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47" y="880325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Syllable Support 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7ADF-28BE-E65D-0F3B-AB7A0B17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Tool:</a:t>
            </a:r>
            <a:r>
              <a:rPr lang="en-US" dirty="0">
                <a:effectLst/>
                <a:latin typeface="Helvetica Neue" panose="02000503000000020004" pitchFamily="2" charset="0"/>
              </a:rPr>
              <a:t> ChatGPT prompt: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“Break this sentence into syllables for me.”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How it works:</a:t>
            </a:r>
            <a:r>
              <a:rPr lang="en-US" dirty="0">
                <a:effectLst/>
                <a:latin typeface="Helvetica Neue" panose="02000503000000020004" pitchFamily="2" charset="0"/>
              </a:rPr>
              <a:t> AI helps chunk a sentence into syllables to make it easier to say aloud.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Example: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Sentence: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“Celebrate your progress today.”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Output: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Cel-e-</a:t>
            </a:r>
            <a:r>
              <a:rPr lang="en-US" i="1" dirty="0" err="1">
                <a:effectLst/>
                <a:latin typeface="Helvetica Neue" panose="02000503000000020004" pitchFamily="2" charset="0"/>
              </a:rPr>
              <a:t>brate</a:t>
            </a:r>
            <a:r>
              <a:rPr lang="en-US" i="1" dirty="0">
                <a:effectLst/>
                <a:latin typeface="Helvetica Neue" panose="02000503000000020004" pitchFamily="2" charset="0"/>
              </a:rPr>
              <a:t> / your / prog-</a:t>
            </a:r>
            <a:r>
              <a:rPr lang="en-US" i="1" dirty="0" err="1">
                <a:effectLst/>
                <a:latin typeface="Helvetica Neue" panose="02000503000000020004" pitchFamily="2" charset="0"/>
              </a:rPr>
              <a:t>ress</a:t>
            </a:r>
            <a:r>
              <a:rPr lang="en-US" i="1" dirty="0">
                <a:effectLst/>
                <a:latin typeface="Helvetica Neue" panose="02000503000000020004" pitchFamily="2" charset="0"/>
              </a:rPr>
              <a:t> / to-day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 User reads aloud slowly with pauses between syllables.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1624-850C-7E90-4EFA-959446D2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999202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Sentence Completion Out Loud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71EB-4BF1-E883-9F24-2A1B54AA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Tool:</a:t>
            </a:r>
            <a:r>
              <a:rPr lang="en-US" dirty="0">
                <a:effectLst/>
                <a:latin typeface="Helvetica Neue" panose="02000503000000020004" pitchFamily="2" charset="0"/>
              </a:rPr>
              <a:t> ChatGPT with prompt: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“Give me sentences with the last word missing.”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How it works:</a:t>
            </a:r>
            <a:r>
              <a:rPr lang="en-US" dirty="0">
                <a:effectLst/>
                <a:latin typeface="Helvetica Neue" panose="02000503000000020004" pitchFamily="2" charset="0"/>
              </a:rPr>
              <a:t> Person reads the sentence aloud and guesses or says the missing word.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Example: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AI: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“I like to drink hot ______.”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User: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“coffee”</a:t>
            </a:r>
            <a:r>
              <a:rPr lang="en-US" dirty="0">
                <a:effectLst/>
                <a:latin typeface="Helvetica Neue" panose="02000503000000020004" pitchFamily="2" charset="0"/>
              </a:rPr>
              <a:t> (or another guess)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5C0AA6B9-4F2C-84F1-2BB7-D641008A0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r="-1" b="12438"/>
          <a:stretch>
            <a:fillRect/>
          </a:stretch>
        </p:blipFill>
        <p:spPr>
          <a:xfrm>
            <a:off x="7447224" y="388476"/>
            <a:ext cx="4377983" cy="6081048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B80EB92E-0418-F1D2-4D4D-C4B7C0071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47049"/>
          <a:stretch>
            <a:fillRect/>
          </a:stretch>
        </p:blipFill>
        <p:spPr>
          <a:xfrm>
            <a:off x="366793" y="643467"/>
            <a:ext cx="6572505" cy="5571066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85628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FE11-1D59-B68B-5E8C-4B30FF6E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842604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Role Play Reading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D08F5-F20C-9F82-4814-D1065FB1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/>
                <a:latin typeface="Helvetica Neue" panose="02000503000000020004" pitchFamily="2" charset="0"/>
              </a:rPr>
              <a:t>Tool:</a:t>
            </a:r>
            <a:r>
              <a:rPr lang="en-US" dirty="0">
                <a:effectLst/>
                <a:latin typeface="Helvetica Neue" panose="02000503000000020004" pitchFamily="2" charset="0"/>
              </a:rPr>
              <a:t> ChatGPT prompt: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“Let’s read a short conversation together. I’ll be Person A, you be Person B.”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How it works: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AI presents a dialogue. User reads one role aloud.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Example: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Person A (AI):</a:t>
            </a:r>
            <a:r>
              <a:rPr lang="en-US" dirty="0">
                <a:effectLst/>
                <a:latin typeface="Helvetica Neue" panose="02000503000000020004" pitchFamily="2" charset="0"/>
              </a:rPr>
              <a:t> “Hi! What’s your name?”</a:t>
            </a: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Person B (User):</a:t>
            </a:r>
            <a:r>
              <a:rPr lang="en-US" dirty="0">
                <a:effectLst/>
                <a:latin typeface="Helvetica Neue" panose="02000503000000020004" pitchFamily="2" charset="0"/>
              </a:rPr>
              <a:t> “My name is Sam.”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BA66F-73DA-85AF-AC15-3808F3F63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FC03-8BF2-C94F-8DE7-7B5053CE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 to Assist with READING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5F17-646B-EDD5-DA80-E83BC629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Tools &amp; Strategies:</a:t>
            </a:r>
          </a:p>
          <a:p>
            <a:r>
              <a:rPr lang="en-US" sz="2400" b="1" dirty="0"/>
              <a:t>Summarizing text</a:t>
            </a:r>
            <a:r>
              <a:rPr lang="en-US" sz="2400" dirty="0"/>
              <a:t> (simplifying articles or stories)</a:t>
            </a:r>
          </a:p>
          <a:p>
            <a:r>
              <a:rPr lang="en-US" sz="2400" b="1" dirty="0"/>
              <a:t>“Explain like I’m five”</a:t>
            </a:r>
            <a:r>
              <a:rPr lang="en-US" sz="2400" dirty="0"/>
              <a:t> mode for complex ideas</a:t>
            </a:r>
          </a:p>
          <a:p>
            <a:r>
              <a:rPr lang="en-US" sz="2400" b="1" dirty="0"/>
              <a:t>Interactive quizzes or fill-in-the-blank questions</a:t>
            </a:r>
          </a:p>
          <a:p>
            <a:r>
              <a:rPr lang="en-US" sz="2400" b="1" dirty="0"/>
              <a:t>Multiple-choice Q&amp;A </a:t>
            </a:r>
            <a:r>
              <a:rPr lang="en-US" sz="2400" dirty="0"/>
              <a:t>about short passages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EFFE03-3A6D-6369-C576-CE61D906D6B2}"/>
              </a:ext>
            </a:extLst>
          </p:cNvPr>
          <p:cNvSpPr txBox="1"/>
          <p:nvPr/>
        </p:nvSpPr>
        <p:spPr>
          <a:xfrm>
            <a:off x="134444" y="2267805"/>
            <a:ext cx="6528955" cy="1756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“Can you summarize this?”</a:t>
            </a:r>
            <a:endParaRPr lang="en-US" sz="3600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news&#10;&#10;Description automatically generated">
            <a:extLst>
              <a:ext uri="{FF2B5EF4-FFF2-40B4-BE49-F238E27FC236}">
                <a16:creationId xmlns:a16="http://schemas.microsoft.com/office/drawing/2014/main" id="{B45ADF39-CFE5-FE95-7CBA-E2B9B667A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887663"/>
            <a:ext cx="5536001" cy="5023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51B260-60A0-3D64-7602-FD8DB384A1BB}"/>
              </a:ext>
            </a:extLst>
          </p:cNvPr>
          <p:cNvSpPr txBox="1"/>
          <p:nvPr/>
        </p:nvSpPr>
        <p:spPr>
          <a:xfrm>
            <a:off x="912332" y="3711965"/>
            <a:ext cx="46162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Helvetica Neue" panose="02000503000000020004" pitchFamily="2" charset="0"/>
              </a:rPr>
              <a:t>AI simplifies or rewrites at different levels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9436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6AFD173F-810F-8FE9-F279-6A5D8CAF59F4}"/>
              </a:ext>
            </a:extLst>
          </p:cNvPr>
          <p:cNvGraphicFramePr/>
          <p:nvPr/>
        </p:nvGraphicFramePr>
        <p:xfrm>
          <a:off x="128588" y="128589"/>
          <a:ext cx="11687175" cy="661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87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69F7-B824-8D49-FBF3-A32BAACE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New Day and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10AB-921B-B8BC-9930-E2D7979E8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Technology and Support for Aphasia Group will be held the </a:t>
            </a:r>
            <a:r>
              <a:rPr lang="en-US" sz="2400" b="1" u="sng" dirty="0">
                <a:solidFill>
                  <a:srgbClr val="FF0000"/>
                </a:solidFill>
              </a:rPr>
              <a:t>FIRST WEDNESDAY </a:t>
            </a:r>
            <a:r>
              <a:rPr lang="en-US" sz="2400" dirty="0"/>
              <a:t>of each month at </a:t>
            </a:r>
            <a:r>
              <a:rPr lang="en-US" sz="2400" b="1" u="sng" dirty="0">
                <a:solidFill>
                  <a:srgbClr val="FF0000"/>
                </a:solidFill>
              </a:rPr>
              <a:t>4:00pm EST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Next session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Wednesday, November 5</a:t>
            </a:r>
          </a:p>
          <a:p>
            <a:r>
              <a:rPr lang="en-US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Future Sessions: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Wed, Dec 3</a:t>
            </a:r>
            <a:r>
              <a:rPr lang="en-US" sz="2400" baseline="30000" dirty="0">
                <a:sym typeface="Wingdings" panose="05000000000000000000" pitchFamily="2" charset="2"/>
              </a:rPr>
              <a:t>rd</a:t>
            </a:r>
            <a:r>
              <a:rPr lang="en-US" sz="2400" dirty="0">
                <a:sym typeface="Wingdings" panose="05000000000000000000" pitchFamily="2" charset="2"/>
              </a:rPr>
              <a:t> @4:00pm EST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Wed, Jan 7</a:t>
            </a:r>
            <a:r>
              <a:rPr lang="en-US" sz="2400" baseline="30000" dirty="0">
                <a:sym typeface="Wingdings" panose="05000000000000000000" pitchFamily="2" charset="2"/>
              </a:rPr>
              <a:t>th</a:t>
            </a:r>
            <a:r>
              <a:rPr lang="en-US" sz="2400" dirty="0">
                <a:sym typeface="Wingdings" panose="05000000000000000000" pitchFamily="2" charset="2"/>
              </a:rPr>
              <a:t> @4:00pm 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59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3C30-AE10-C3F5-910F-AF300CF5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1C69B7-E3A0-012F-B681-47FF085B3586}"/>
              </a:ext>
            </a:extLst>
          </p:cNvPr>
          <p:cNvSpPr txBox="1"/>
          <p:nvPr/>
        </p:nvSpPr>
        <p:spPr>
          <a:xfrm>
            <a:off x="838201" y="643467"/>
            <a:ext cx="3888526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Multiple-choice Q&amp;A </a:t>
            </a: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short passages</a:t>
            </a:r>
          </a:p>
        </p:txBody>
      </p:sp>
      <p:pic>
        <p:nvPicPr>
          <p:cNvPr id="4" name="Picture 3" descr="A text on a white background&#10;&#10;Description automatically generated">
            <a:extLst>
              <a:ext uri="{FF2B5EF4-FFF2-40B4-BE49-F238E27FC236}">
                <a16:creationId xmlns:a16="http://schemas.microsoft.com/office/drawing/2014/main" id="{E9DB832B-1E74-0EB2-3922-F365B8DE3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10" y="643234"/>
            <a:ext cx="4605898" cy="5599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A6106-9BB9-1EB1-4733-BE79A624BCBD}"/>
              </a:ext>
            </a:extLst>
          </p:cNvPr>
          <p:cNvSpPr txBox="1"/>
          <p:nvPr/>
        </p:nvSpPr>
        <p:spPr>
          <a:xfrm>
            <a:off x="464024" y="2702258"/>
            <a:ext cx="64077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🏢</a:t>
            </a:r>
            <a:r>
              <a:rPr lang="en-US" b="1" dirty="0">
                <a:effectLst/>
                <a:latin typeface="Helvetica Neue" panose="02000503000000020004" pitchFamily="2" charset="0"/>
              </a:rPr>
              <a:t> Comprehension Questions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1. What does each apartment include?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A. Only a bedroom and kitchen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B. A kitchen, living room, bathroom, and bedrooms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C. Just a living room and bathroom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D. A garage and laundry room</a:t>
            </a:r>
          </a:p>
          <a:p>
            <a:r>
              <a:rPr lang="en-US" dirty="0">
                <a:effectLst/>
                <a:latin typeface=".Apple Color Emoji UI"/>
              </a:rPr>
              <a:t>✅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Correct Answer:</a:t>
            </a:r>
            <a:r>
              <a:rPr lang="en-US" dirty="0">
                <a:effectLst/>
                <a:latin typeface="Helvetica Neue" panose="02000503000000020004" pitchFamily="2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1526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89F73-E4CC-F712-54EA-692BADE48B13}"/>
              </a:ext>
            </a:extLst>
          </p:cNvPr>
          <p:cNvSpPr txBox="1"/>
          <p:nvPr/>
        </p:nvSpPr>
        <p:spPr>
          <a:xfrm>
            <a:off x="195262" y="315397"/>
            <a:ext cx="11801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“Explain like I’m five”</a:t>
            </a:r>
            <a:r>
              <a:rPr lang="en-US" sz="2800"/>
              <a:t> mode for complex ideas: News WHO Meeting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F6071-3890-AEB4-3874-763356BCE6A0}"/>
              </a:ext>
            </a:extLst>
          </p:cNvPr>
          <p:cNvSpPr txBox="1"/>
          <p:nvPr/>
        </p:nvSpPr>
        <p:spPr>
          <a:xfrm>
            <a:off x="195261" y="910292"/>
            <a:ext cx="118014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Helvetica Neue" panose="02000503000000020004" pitchFamily="2" charset="0"/>
              </a:rPr>
              <a:t>WHO Meeting – 22 May 2025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Countries praised progress but said more help is needed.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WHO helped 72 million people in emergencies.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Climate change caused many health problems.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New health rules start in September 2025.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WHO is helping in Ukraine and Gaza.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They asked for peace and more aid.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“Explain like I’m five”</a:t>
            </a: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Here’s your WHO meeting summary like you’re five: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The world had a big meeting to talk about helping people stay healthy.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They said, “Good job so far, but we still need to do more.”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WHO helped lots of people—like 72 million!—when there were big problems like floods or wars.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The Earth getting hotter is making people sick.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New health rules are coming soon, like in September.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WHO is also helping people in hard places like Ukraine and Gaza.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• They said, “Let’s all try to be kind, stop fighting, and help more people.”</a:t>
            </a:r>
          </a:p>
        </p:txBody>
      </p:sp>
    </p:spTree>
    <p:extLst>
      <p:ext uri="{BB962C8B-B14F-4D97-AF65-F5344CB8AC3E}">
        <p14:creationId xmlns:p14="http://schemas.microsoft.com/office/powerpoint/2010/main" val="144270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A4A477B9-0C59-083C-336F-1418E884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32" y="0"/>
            <a:ext cx="316069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60692-3E34-7344-AFC4-D7966E176738}"/>
              </a:ext>
            </a:extLst>
          </p:cNvPr>
          <p:cNvSpPr txBox="1"/>
          <p:nvPr/>
        </p:nvSpPr>
        <p:spPr>
          <a:xfrm>
            <a:off x="601394" y="1932521"/>
            <a:ext cx="51054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/>
              <a:t>Interactive quizzes or fill-in-the-blank questions</a:t>
            </a:r>
          </a:p>
        </p:txBody>
      </p:sp>
    </p:spTree>
    <p:extLst>
      <p:ext uri="{BB962C8B-B14F-4D97-AF65-F5344CB8AC3E}">
        <p14:creationId xmlns:p14="http://schemas.microsoft.com/office/powerpoint/2010/main" val="301059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863B-7067-79A3-18CA-EF588E88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Questions for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DA26C-25FE-54BE-28A2-3467E6911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can we help you?</a:t>
            </a:r>
          </a:p>
          <a:p>
            <a:r>
              <a:rPr lang="en-US" sz="3200" dirty="0"/>
              <a:t>What do you want to learn more about? –relating to Technology and Supports</a:t>
            </a:r>
          </a:p>
          <a:p>
            <a:r>
              <a:rPr lang="en-US" sz="3200" dirty="0"/>
              <a:t>Is there anything you want to see again?</a:t>
            </a:r>
          </a:p>
          <a:p>
            <a:pPr lvl="1"/>
            <a:r>
              <a:rPr lang="en-US" sz="3200" dirty="0"/>
              <a:t>AAC, Apps, AI, Reading and writing supports, etc.</a:t>
            </a:r>
          </a:p>
        </p:txBody>
      </p:sp>
    </p:spTree>
    <p:extLst>
      <p:ext uri="{BB962C8B-B14F-4D97-AF65-F5344CB8AC3E}">
        <p14:creationId xmlns:p14="http://schemas.microsoft.com/office/powerpoint/2010/main" val="373518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A315-0D9B-D5DC-0D4A-88C2738F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2BB3-99FB-899F-EF7B-41DB8F21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AI to help with </a:t>
            </a:r>
            <a:r>
              <a:rPr lang="en-US" sz="3200" b="1" u="sng" dirty="0"/>
              <a:t>READING ALOUD</a:t>
            </a:r>
          </a:p>
          <a:p>
            <a:r>
              <a:rPr lang="en-US" sz="3200" dirty="0"/>
              <a:t>Using AI to help with </a:t>
            </a:r>
            <a:r>
              <a:rPr lang="en-US" sz="3200" b="1" u="sng" dirty="0"/>
              <a:t>READING COMPREHENSION</a:t>
            </a:r>
          </a:p>
          <a:p>
            <a:r>
              <a:rPr lang="en-US" sz="3200" dirty="0"/>
              <a:t>A new app for practicing - </a:t>
            </a:r>
            <a:r>
              <a:rPr lang="en-US" sz="3200" b="1" dirty="0" err="1">
                <a:solidFill>
                  <a:srgbClr val="FF0000"/>
                </a:solidFill>
              </a:rPr>
              <a:t>Omilia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E118-E6D3-DF80-932D-ABF3C80D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37" y="904388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u="sng" dirty="0">
                <a:solidFill>
                  <a:srgbClr val="FF0000"/>
                </a:solidFill>
              </a:rPr>
              <a:t>ARTIFICIAL INTELLIGENCE</a:t>
            </a:r>
            <a:r>
              <a:rPr lang="en-US" dirty="0"/>
              <a:t> (AI)?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69FB-8EE0-1280-A3B1-7B3ADEA50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Helvetica Neue" panose="02000503000000020004" pitchFamily="2" charset="0"/>
              </a:rPr>
              <a:t>AI is technology that can understand, respond, or generate human-like language</a:t>
            </a:r>
          </a:p>
          <a:p>
            <a:r>
              <a:rPr lang="en-US" sz="2800" dirty="0">
                <a:effectLst/>
                <a:latin typeface="Helvetica Neue" panose="02000503000000020004" pitchFamily="2" charset="0"/>
              </a:rPr>
              <a:t> Examples: ChatGPT, speech-to-text, text-to-speech tools, captioning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5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47E4E5-78AB-F5B0-C39F-0801BA04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Using AI to Assist with READING ALOUD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EF3D4-6B44-3E2A-8C77-B730CF54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/>
                <a:latin typeface="Helvetica Neue" panose="02000503000000020004" pitchFamily="2" charset="0"/>
              </a:rPr>
              <a:t>Echo Reading with AI</a:t>
            </a:r>
            <a:endParaRPr lang="en-US" sz="3200" dirty="0">
              <a:effectLst/>
              <a:latin typeface="Helvetica Neue" panose="0200050300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/>
                <a:latin typeface="Helvetica Neue" panose="02000503000000020004" pitchFamily="2" charset="0"/>
              </a:rPr>
              <a:t>Syllable Support Practice</a:t>
            </a:r>
            <a:endParaRPr lang="en-US" sz="3200" dirty="0">
              <a:effectLst/>
              <a:latin typeface="Helvetica Neue" panose="0200050300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/>
                <a:latin typeface="Helvetica Neue" panose="02000503000000020004" pitchFamily="2" charset="0"/>
              </a:rPr>
              <a:t>Sentence Completion Out Loud</a:t>
            </a:r>
            <a:endParaRPr lang="en-US" sz="3200" dirty="0">
              <a:effectLst/>
              <a:latin typeface="Helvetica Neue" panose="0200050300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/>
                <a:latin typeface="Helvetica Neue" panose="02000503000000020004" pitchFamily="2" charset="0"/>
              </a:rPr>
              <a:t>Role Play Reading</a:t>
            </a:r>
            <a:endParaRPr lang="en-US" sz="3200" dirty="0">
              <a:effectLst/>
              <a:latin typeface="Helvetica Neue" panose="0200050300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3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6ABB-251B-0AB6-D4D7-20AD1528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2716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Using AI to Assist with READING ALOUD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86AD-735C-990F-971B-83665320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41" y="2400864"/>
            <a:ext cx="10353762" cy="41844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Tools &amp; Strategies:</a:t>
            </a:r>
          </a:p>
          <a:p>
            <a:r>
              <a:rPr lang="en-US" sz="2400" dirty="0"/>
              <a:t> Text-to-speech support: AI reads a sentence, person repeats it</a:t>
            </a:r>
          </a:p>
          <a:p>
            <a:r>
              <a:rPr lang="en-US" sz="2400" dirty="0"/>
              <a:t>Echo reading practice: AI reads, user imitates</a:t>
            </a:r>
          </a:p>
          <a:p>
            <a:r>
              <a:rPr lang="en-US" sz="2400" dirty="0"/>
              <a:t>Syllable chunking: Ask AI to break words into syllables</a:t>
            </a:r>
          </a:p>
          <a:p>
            <a:r>
              <a:rPr lang="en-US" sz="2400" dirty="0"/>
              <a:t>Customizable voice pacing: Adjust speed/intonation for apraxia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Example Activity:</a:t>
            </a:r>
          </a:p>
          <a:p>
            <a:r>
              <a:rPr lang="en-US" sz="2400" dirty="0"/>
              <a:t>AI reads: </a:t>
            </a:r>
            <a:r>
              <a:rPr lang="en-US" sz="2400" i="1" dirty="0"/>
              <a:t>“I went to the grocery store.”</a:t>
            </a:r>
          </a:p>
          <a:p>
            <a:r>
              <a:rPr lang="en-US" sz="2400" dirty="0"/>
              <a:t> User repeats</a:t>
            </a:r>
          </a:p>
          <a:p>
            <a:r>
              <a:rPr lang="en-US" sz="2400" dirty="0"/>
              <a:t>AI provides gentle correction or encouragement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5088F-DB36-25CB-4126-778769B43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BDEA-E523-D402-3E0A-6EC926A9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Echo Reading with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34C2-3F14-A29F-7C34-E005C98F0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195938"/>
            <a:ext cx="10644116" cy="4662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What is it?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A strategy where a person listens to a sentence read by AI, then repeats it aloud to practice fluency, pacing, and confidence.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Tool:</a:t>
            </a:r>
            <a:r>
              <a:rPr lang="en-US" dirty="0">
                <a:effectLst/>
                <a:latin typeface="Helvetica Neue" panose="02000503000000020004" pitchFamily="2" charset="0"/>
              </a:rPr>
              <a:t> ChatGPT or a text-to-speech app (i.e. Speechify, Natural Reader, Voice Dream)</a:t>
            </a: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</a:rPr>
              <a:t>   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How it works: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1. AI reads a sentence aloud slowly.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2. Person listens and repeats it aloud.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3. AI gives feedback (e.g. “Nice job!” or “Want to try again?”)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Example: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AI: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“The butterfly flew over the flowers.”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User: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Repeats aloud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AI: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“Great! Let’s try another one.”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ext on a white background&#10;&#10;Description automatically generated">
            <a:extLst>
              <a:ext uri="{FF2B5EF4-FFF2-40B4-BE49-F238E27FC236}">
                <a16:creationId xmlns:a16="http://schemas.microsoft.com/office/drawing/2014/main" id="{7FEDB260-ECCC-DBE5-AD11-8E6815A8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0" y="984222"/>
            <a:ext cx="4605898" cy="5599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A02A0-C5D0-7AFF-79B1-63AED7BE003D}"/>
              </a:ext>
            </a:extLst>
          </p:cNvPr>
          <p:cNvSpPr txBox="1"/>
          <p:nvPr/>
        </p:nvSpPr>
        <p:spPr>
          <a:xfrm>
            <a:off x="4042608" y="176920"/>
            <a:ext cx="4106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Helvetica Neue" panose="02000503000000020004" pitchFamily="2" charset="0"/>
              </a:rPr>
              <a:t>Echo Reading with AI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24AF1-086C-7D76-9801-0453A7DDD50D}"/>
              </a:ext>
            </a:extLst>
          </p:cNvPr>
          <p:cNvSpPr txBox="1"/>
          <p:nvPr/>
        </p:nvSpPr>
        <p:spPr>
          <a:xfrm>
            <a:off x="5818909" y="751344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🗣</a:t>
            </a:r>
            <a:r>
              <a:rPr lang="en-US" b="1" dirty="0">
                <a:effectLst/>
                <a:latin typeface="Helvetica Neue" panose="02000503000000020004" pitchFamily="2" charset="0"/>
              </a:rPr>
              <a:t> Echo Reading: Apartments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Instructions</a:t>
            </a:r>
            <a:r>
              <a:rPr lang="en-US" dirty="0">
                <a:effectLst/>
                <a:latin typeface="Helvetica Neue" panose="02000503000000020004" pitchFamily="2" charset="0"/>
              </a:rPr>
              <a:t>: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1. Listen to the sentence (I’ll read it aloud here).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2. Repeat the sentence out loud after me.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3. Take your time. You can go line by line or one paragraph at a time.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Part 1: Intro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👂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Listen: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“Many families live in this apartment building.”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🗣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Your Turn: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Repeat: “Many families live in this apartment building.”</a:t>
            </a:r>
          </a:p>
        </p:txBody>
      </p:sp>
    </p:spTree>
    <p:extLst>
      <p:ext uri="{BB962C8B-B14F-4D97-AF65-F5344CB8AC3E}">
        <p14:creationId xmlns:p14="http://schemas.microsoft.com/office/powerpoint/2010/main" val="4023902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15913</TotalTime>
  <Words>1174</Words>
  <Application>Microsoft Office PowerPoint</Application>
  <PresentationFormat>Widescreen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.Apple Color Emoji UI</vt:lpstr>
      <vt:lpstr>Aptos</vt:lpstr>
      <vt:lpstr>Arial</vt:lpstr>
      <vt:lpstr>Century Gothic</vt:lpstr>
      <vt:lpstr>Helvetica Neue</vt:lpstr>
      <vt:lpstr>Wingdings</vt:lpstr>
      <vt:lpstr>Wingdings 2</vt:lpstr>
      <vt:lpstr>Quotable</vt:lpstr>
      <vt:lpstr>Technology and Supports for Aphasia</vt:lpstr>
      <vt:lpstr>New Day and Time</vt:lpstr>
      <vt:lpstr>Questions for YOU!</vt:lpstr>
      <vt:lpstr>Today’s Topics</vt:lpstr>
      <vt:lpstr>What Is ARTIFICIAL INTELLIGENCE (AI)?  </vt:lpstr>
      <vt:lpstr>Using AI to Assist with READING ALOUD</vt:lpstr>
      <vt:lpstr>Using AI to Assist with READING ALOUD</vt:lpstr>
      <vt:lpstr>Echo Reading with AI</vt:lpstr>
      <vt:lpstr>PowerPoint Presentation</vt:lpstr>
      <vt:lpstr>PowerPoint Presentation</vt:lpstr>
      <vt:lpstr>PowerPoint Presentation</vt:lpstr>
      <vt:lpstr>PowerPoint Presentation</vt:lpstr>
      <vt:lpstr>Syllable Support Practice </vt:lpstr>
      <vt:lpstr>Sentence Completion Out Loud </vt:lpstr>
      <vt:lpstr>PowerPoint Presentation</vt:lpstr>
      <vt:lpstr>Role Play Reading </vt:lpstr>
      <vt:lpstr>Using AI to Assist with READING COMPREHENSION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Lang</dc:creator>
  <cp:lastModifiedBy>Brooke Lang</cp:lastModifiedBy>
  <cp:revision>5</cp:revision>
  <dcterms:created xsi:type="dcterms:W3CDTF">2025-06-04T20:08:28Z</dcterms:created>
  <dcterms:modified xsi:type="dcterms:W3CDTF">2025-11-06T12:56:33Z</dcterms:modified>
</cp:coreProperties>
</file>