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Montserrat" charset="1" panose="00000500000000000000"/>
      <p:regular r:id="rId15"/>
    </p:embeddedFont>
    <p:embeddedFont>
      <p:font typeface="Montserrat Bold" charset="1" panose="00000800000000000000"/>
      <p:regular r:id="rId16"/>
    </p:embeddedFont>
    <p:embeddedFont>
      <p:font typeface="Montserrat Light" charset="1" panose="000004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https://youtu.be/5A25x8BAw34" TargetMode="External" Type="http://schemas.openxmlformats.org/officeDocument/2006/relationships/video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2A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073686" y="2684332"/>
            <a:ext cx="12575586" cy="5277237"/>
            <a:chOff x="0" y="0"/>
            <a:chExt cx="968446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68446" cy="406400"/>
            </a:xfrm>
            <a:custGeom>
              <a:avLst/>
              <a:gdLst/>
              <a:ahLst/>
              <a:cxnLst/>
              <a:rect r="r" b="b" t="t" l="l"/>
              <a:pathLst>
                <a:path h="406400" w="968446">
                  <a:moveTo>
                    <a:pt x="765246" y="0"/>
                  </a:moveTo>
                  <a:cubicBezTo>
                    <a:pt x="877470" y="0"/>
                    <a:pt x="968446" y="90976"/>
                    <a:pt x="968446" y="203200"/>
                  </a:cubicBezTo>
                  <a:cubicBezTo>
                    <a:pt x="968446" y="315424"/>
                    <a:pt x="877470" y="406400"/>
                    <a:pt x="76524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55C9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968446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693258" y="764098"/>
            <a:ext cx="7457983" cy="7993491"/>
            <a:chOff x="0" y="0"/>
            <a:chExt cx="812800" cy="87116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71162"/>
            </a:xfrm>
            <a:custGeom>
              <a:avLst/>
              <a:gdLst/>
              <a:ahLst/>
              <a:cxnLst/>
              <a:rect r="r" b="b" t="t" l="l"/>
              <a:pathLst>
                <a:path h="871162" w="812800">
                  <a:moveTo>
                    <a:pt x="406400" y="0"/>
                  </a:moveTo>
                  <a:cubicBezTo>
                    <a:pt x="181951" y="0"/>
                    <a:pt x="0" y="195016"/>
                    <a:pt x="0" y="435581"/>
                  </a:cubicBezTo>
                  <a:cubicBezTo>
                    <a:pt x="0" y="676146"/>
                    <a:pt x="181951" y="871162"/>
                    <a:pt x="406400" y="871162"/>
                  </a:cubicBezTo>
                  <a:cubicBezTo>
                    <a:pt x="630849" y="871162"/>
                    <a:pt x="812800" y="676146"/>
                    <a:pt x="812800" y="435581"/>
                  </a:cubicBezTo>
                  <a:cubicBezTo>
                    <a:pt x="812800" y="195016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2200" r="0" b="-1220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226535" y="3696494"/>
            <a:ext cx="11117079" cy="3113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37"/>
              </a:lnSpc>
            </a:pPr>
            <a:r>
              <a:rPr lang="en-US" sz="1193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Unmasking Brain Injury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5C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25796"/>
            <a:ext cx="9144000" cy="10538592"/>
          </a:xfrm>
          <a:custGeom>
            <a:avLst/>
            <a:gdLst/>
            <a:ahLst/>
            <a:cxnLst/>
            <a:rect r="r" b="b" t="t" l="l"/>
            <a:pathLst>
              <a:path h="10538592" w="9144000">
                <a:moveTo>
                  <a:pt x="0" y="0"/>
                </a:moveTo>
                <a:lnTo>
                  <a:pt x="9144000" y="0"/>
                </a:lnTo>
                <a:lnTo>
                  <a:pt x="9144000" y="10538592"/>
                </a:lnTo>
                <a:lnTo>
                  <a:pt x="0" y="10538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631" t="0" r="-1319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04800" y="-2338668"/>
            <a:ext cx="9448800" cy="12709806"/>
            <a:chOff x="0" y="0"/>
            <a:chExt cx="1953270" cy="26273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53271" cy="2627391"/>
            </a:xfrm>
            <a:custGeom>
              <a:avLst/>
              <a:gdLst/>
              <a:ahLst/>
              <a:cxnLst/>
              <a:rect r="r" b="b" t="t" l="l"/>
              <a:pathLst>
                <a:path h="2627391" w="1953271">
                  <a:moveTo>
                    <a:pt x="0" y="0"/>
                  </a:moveTo>
                  <a:lnTo>
                    <a:pt x="1953271" y="0"/>
                  </a:lnTo>
                  <a:lnTo>
                    <a:pt x="1953271" y="2627391"/>
                  </a:lnTo>
                  <a:lnTo>
                    <a:pt x="0" y="2627391"/>
                  </a:lnTo>
                  <a:close/>
                </a:path>
              </a:pathLst>
            </a:custGeom>
            <a:solidFill>
              <a:srgbClr val="055C9D">
                <a:alpha val="3098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5294000"/>
            <a:ext cx="7496808" cy="3968534"/>
            <a:chOff x="0" y="0"/>
            <a:chExt cx="9995744" cy="5291378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9995744" cy="5291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688285" y="646917"/>
              <a:ext cx="8696449" cy="31718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450"/>
                </a:lnSpc>
              </a:pPr>
              <a:r>
                <a:rPr lang="en-US" b="true" sz="7500" spc="67">
                  <a:solidFill>
                    <a:srgbClr val="055C9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What is a Brain Injury?</a:t>
              </a: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688285" y="4480956"/>
              <a:ext cx="5065645" cy="115880"/>
            </a:xfrm>
            <a:prstGeom prst="rect">
              <a:avLst/>
            </a:prstGeom>
            <a:solidFill>
              <a:srgbClr val="022A4B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9680137" y="4294706"/>
            <a:ext cx="3870903" cy="177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900" spc="288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Non-traumatic Brain Injury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802888" y="6076950"/>
            <a:ext cx="3097144" cy="3185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spc="24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Damage to the brain from an internal event or medical condition.</a:t>
            </a:r>
          </a:p>
          <a:p>
            <a:pPr algn="l" marL="518231" indent="-259115" lvl="1">
              <a:lnSpc>
                <a:spcPts val="3600"/>
              </a:lnSpc>
              <a:buFont typeface="Arial"/>
              <a:buChar char="•"/>
            </a:pPr>
            <a:r>
              <a:rPr lang="en-US" sz="2400" spc="24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Stroke,</a:t>
            </a:r>
            <a:r>
              <a:rPr lang="en-US" sz="2400" spc="24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Anoxia, Infections, Tumors, Toxins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3605078">
            <a:off x="15393178" y="3172055"/>
            <a:ext cx="1379125" cy="561680"/>
          </a:xfrm>
          <a:custGeom>
            <a:avLst/>
            <a:gdLst/>
            <a:ahLst/>
            <a:cxnLst/>
            <a:rect r="r" b="b" t="t" l="l"/>
            <a:pathLst>
              <a:path h="561680" w="1379125">
                <a:moveTo>
                  <a:pt x="0" y="0"/>
                </a:moveTo>
                <a:lnTo>
                  <a:pt x="1379125" y="0"/>
                </a:lnTo>
                <a:lnTo>
                  <a:pt x="1379125" y="561680"/>
                </a:lnTo>
                <a:lnTo>
                  <a:pt x="0" y="56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077634" y="241381"/>
            <a:ext cx="7322706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499" spc="33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Acquired Brain Injury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077634" y="933450"/>
            <a:ext cx="7322706" cy="2266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CDC’s Definition:</a:t>
            </a:r>
          </a:p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Any damage to the brain that occurs after birth, resulting in a change to the brain's function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087177" y="4257675"/>
            <a:ext cx="3991127" cy="177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900" spc="288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Traumatic Brain Injury (TBI)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087177" y="6076950"/>
            <a:ext cx="3900453" cy="450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374" spc="23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Damage ca</a:t>
            </a:r>
            <a:r>
              <a:rPr lang="en-US" sz="2374" spc="23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used by an external physical force, leading to a change in the brain's function. </a:t>
            </a:r>
          </a:p>
          <a:p>
            <a:pPr algn="l" marL="512575" indent="-256287" lvl="1">
              <a:lnSpc>
                <a:spcPts val="3561"/>
              </a:lnSpc>
              <a:buFont typeface="Arial"/>
              <a:buChar char="•"/>
            </a:pPr>
            <a:r>
              <a:rPr lang="en-US" sz="2374" spc="23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Examples: Falls, motor vehicle crashes, severe shaking, physical assaults, blast injuries or sports injuries. </a:t>
            </a:r>
          </a:p>
          <a:p>
            <a:pPr algn="l">
              <a:lnSpc>
                <a:spcPts val="3561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true" flipV="false" rot="-3341122">
            <a:off x="10614357" y="3162174"/>
            <a:ext cx="1379125" cy="561680"/>
          </a:xfrm>
          <a:custGeom>
            <a:avLst/>
            <a:gdLst/>
            <a:ahLst/>
            <a:cxnLst/>
            <a:rect r="r" b="b" t="t" l="l"/>
            <a:pathLst>
              <a:path h="561680" w="1379125">
                <a:moveTo>
                  <a:pt x="1379125" y="0"/>
                </a:moveTo>
                <a:lnTo>
                  <a:pt x="0" y="0"/>
                </a:lnTo>
                <a:lnTo>
                  <a:pt x="0" y="561680"/>
                </a:lnTo>
                <a:lnTo>
                  <a:pt x="1379125" y="561680"/>
                </a:lnTo>
                <a:lnTo>
                  <a:pt x="13791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5C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552449" y="-95250"/>
            <a:ext cx="18840449" cy="10591800"/>
          </a:xfrm>
          <a:prstGeom prst="rect">
            <a:avLst/>
          </a:prstGeom>
          <a:solidFill>
            <a:srgbClr val="055C9D"/>
          </a:solidFill>
        </p:spPr>
      </p:sp>
      <p:sp>
        <p:nvSpPr>
          <p:cNvPr name="Freeform 3" id="3"/>
          <p:cNvSpPr/>
          <p:nvPr/>
        </p:nvSpPr>
        <p:spPr>
          <a:xfrm flipH="true" flipV="false" rot="0">
            <a:off x="0" y="-251592"/>
            <a:ext cx="18765074" cy="3369442"/>
          </a:xfrm>
          <a:custGeom>
            <a:avLst/>
            <a:gdLst/>
            <a:ahLst/>
            <a:cxnLst/>
            <a:rect r="r" b="b" t="t" l="l"/>
            <a:pathLst>
              <a:path h="3369442" w="18765074">
                <a:moveTo>
                  <a:pt x="18765074" y="0"/>
                </a:moveTo>
                <a:lnTo>
                  <a:pt x="0" y="0"/>
                </a:lnTo>
                <a:lnTo>
                  <a:pt x="0" y="3369442"/>
                </a:lnTo>
                <a:lnTo>
                  <a:pt x="18765074" y="3369442"/>
                </a:lnTo>
                <a:lnTo>
                  <a:pt x="18765074" y="0"/>
                </a:lnTo>
                <a:close/>
              </a:path>
            </a:pathLst>
          </a:custGeom>
          <a:blipFill>
            <a:blip r:embed="rId2"/>
            <a:stretch>
              <a:fillRect l="0" t="-230347" r="0" b="-4000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28692" y="-95250"/>
            <a:ext cx="18545383" cy="3213100"/>
            <a:chOff x="0" y="0"/>
            <a:chExt cx="3833730" cy="66421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730" cy="664217"/>
            </a:xfrm>
            <a:custGeom>
              <a:avLst/>
              <a:gdLst/>
              <a:ahLst/>
              <a:cxnLst/>
              <a:rect r="r" b="b" t="t" l="l"/>
              <a:pathLst>
                <a:path h="664217" w="3833730">
                  <a:moveTo>
                    <a:pt x="0" y="0"/>
                  </a:moveTo>
                  <a:lnTo>
                    <a:pt x="3833730" y="0"/>
                  </a:lnTo>
                  <a:lnTo>
                    <a:pt x="3833730" y="664217"/>
                  </a:lnTo>
                  <a:lnTo>
                    <a:pt x="0" y="664217"/>
                  </a:lnTo>
                  <a:close/>
                </a:path>
              </a:pathLst>
            </a:custGeom>
            <a:solidFill>
              <a:srgbClr val="055C9D">
                <a:alpha val="30980"/>
              </a:srgbClr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6457950" y="397407"/>
            <a:ext cx="11046175" cy="2390952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6201054" y="1087073"/>
            <a:ext cx="11058246" cy="934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60"/>
              </a:lnSpc>
            </a:pPr>
            <a:r>
              <a:rPr lang="en-US" b="true" sz="6000" spc="54">
                <a:solidFill>
                  <a:srgbClr val="055C9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Changes after Brain Injury</a:t>
            </a:r>
          </a:p>
        </p:txBody>
      </p:sp>
      <p:sp>
        <p:nvSpPr>
          <p:cNvPr name="AutoShape 8" id="8"/>
          <p:cNvSpPr/>
          <p:nvPr/>
        </p:nvSpPr>
        <p:spPr>
          <a:xfrm rot="0">
            <a:off x="13672019" y="2326366"/>
            <a:ext cx="3419634" cy="78226"/>
          </a:xfrm>
          <a:prstGeom prst="rect">
            <a:avLst/>
          </a:prstGeom>
          <a:solidFill>
            <a:srgbClr val="022A4B"/>
          </a:solidFill>
        </p:spPr>
      </p:sp>
      <p:sp>
        <p:nvSpPr>
          <p:cNvPr name="TextBox 9" id="9"/>
          <p:cNvSpPr txBox="true"/>
          <p:nvPr/>
        </p:nvSpPr>
        <p:spPr>
          <a:xfrm rot="0">
            <a:off x="481678" y="5095875"/>
            <a:ext cx="3765661" cy="95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Seizures, headaches, &amp; pain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81678" y="6448583"/>
            <a:ext cx="3765661" cy="1431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Weakness, paralysis, balance, muscle, &amp; coordination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81678" y="8233996"/>
            <a:ext cx="3765661" cy="95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Sleep disruption &amp; fatigue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81678" y="9443879"/>
            <a:ext cx="3765661" cy="473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Sensory changes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67952" y="5095875"/>
            <a:ext cx="4004598" cy="95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</a:t>
            </a: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emembering details &amp; recall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967952" y="6448583"/>
            <a:ext cx="4004598" cy="1440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Mental flexibility, attention, sequencing, &amp; learning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67952" y="8233996"/>
            <a:ext cx="4004598" cy="95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Safety awareness &amp; impulsivity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67952" y="9443879"/>
            <a:ext cx="4004598" cy="473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Problem solving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30477" y="5095875"/>
            <a:ext cx="3460190" cy="95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Word-finding &amp; creating sentences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30477" y="6448583"/>
            <a:ext cx="3460190" cy="1440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Communicating (understanding &amp; producing)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930477" y="8233996"/>
            <a:ext cx="3062241" cy="95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Processing information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30477" y="9443879"/>
            <a:ext cx="4145990" cy="473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Social skills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375476" y="5095875"/>
            <a:ext cx="3460190" cy="95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Initiation &amp; motivation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375476" y="6448583"/>
            <a:ext cx="3460190" cy="1440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Psych conditions, unrelated laughter or crying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375476" y="8233996"/>
            <a:ext cx="3460190" cy="95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Regulating emotion &amp; actions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375476" y="9443879"/>
            <a:ext cx="4145990" cy="473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2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Personality changes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291352" y="4442490"/>
            <a:ext cx="3851212" cy="591838"/>
            <a:chOff x="0" y="0"/>
            <a:chExt cx="3718867" cy="5715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255270"/>
              <a:ext cx="3718867" cy="69850"/>
            </a:xfrm>
            <a:custGeom>
              <a:avLst/>
              <a:gdLst/>
              <a:ahLst/>
              <a:cxnLst/>
              <a:rect r="r" b="b" t="t" l="l"/>
              <a:pathLst>
                <a:path h="69850" w="3718867">
                  <a:moveTo>
                    <a:pt x="342803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718867" y="69850"/>
                  </a:lnTo>
                  <a:lnTo>
                    <a:pt x="3718867" y="0"/>
                  </a:lnTo>
                  <a:close/>
                </a:path>
              </a:pathLst>
            </a:custGeom>
            <a:solidFill>
              <a:srgbClr val="0E86D4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4967952" y="4442490"/>
            <a:ext cx="3851212" cy="591838"/>
            <a:chOff x="0" y="0"/>
            <a:chExt cx="3718867" cy="571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255270"/>
              <a:ext cx="3718867" cy="69850"/>
            </a:xfrm>
            <a:custGeom>
              <a:avLst/>
              <a:gdLst/>
              <a:ahLst/>
              <a:cxnLst/>
              <a:rect r="r" b="b" t="t" l="l"/>
              <a:pathLst>
                <a:path h="69850" w="3718867">
                  <a:moveTo>
                    <a:pt x="342803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718867" y="69850"/>
                  </a:lnTo>
                  <a:lnTo>
                    <a:pt x="3718867" y="0"/>
                  </a:lnTo>
                  <a:close/>
                </a:path>
              </a:pathLst>
            </a:custGeom>
            <a:solidFill>
              <a:srgbClr val="0E86D4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9539455" y="4442490"/>
            <a:ext cx="3851212" cy="591838"/>
            <a:chOff x="0" y="0"/>
            <a:chExt cx="3718867" cy="5715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255270"/>
              <a:ext cx="3718867" cy="69850"/>
            </a:xfrm>
            <a:custGeom>
              <a:avLst/>
              <a:gdLst/>
              <a:ahLst/>
              <a:cxnLst/>
              <a:rect r="r" b="b" t="t" l="l"/>
              <a:pathLst>
                <a:path h="69850" w="3718867">
                  <a:moveTo>
                    <a:pt x="342803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718867" y="69850"/>
                  </a:lnTo>
                  <a:lnTo>
                    <a:pt x="3718867" y="0"/>
                  </a:lnTo>
                  <a:close/>
                </a:path>
              </a:pathLst>
            </a:custGeom>
            <a:solidFill>
              <a:srgbClr val="0E86D4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4179966" y="4442490"/>
            <a:ext cx="3851212" cy="591838"/>
            <a:chOff x="0" y="0"/>
            <a:chExt cx="3718867" cy="5715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255270"/>
              <a:ext cx="3718867" cy="69850"/>
            </a:xfrm>
            <a:custGeom>
              <a:avLst/>
              <a:gdLst/>
              <a:ahLst/>
              <a:cxnLst/>
              <a:rect r="r" b="b" t="t" l="l"/>
              <a:pathLst>
                <a:path h="69850" w="3718867">
                  <a:moveTo>
                    <a:pt x="342803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718867" y="69850"/>
                  </a:lnTo>
                  <a:lnTo>
                    <a:pt x="3718867" y="0"/>
                  </a:lnTo>
                  <a:close/>
                </a:path>
              </a:pathLst>
            </a:custGeom>
            <a:solidFill>
              <a:srgbClr val="0E86D4"/>
            </a:solid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291352" y="3406070"/>
            <a:ext cx="3999070" cy="1077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3600" spc="18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PHYSICAL &amp; SENSORY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965212" y="3406070"/>
            <a:ext cx="3999070" cy="1077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3600" spc="18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THINKING &amp; PROCESSING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539455" y="3406070"/>
            <a:ext cx="3999070" cy="1077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3600" spc="18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TALKING &amp; SOCIALIZING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179966" y="3406070"/>
            <a:ext cx="3999070" cy="1077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3600" spc="18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EMOTIONS &amp; BEHAVIOR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5C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94949" y="-108585"/>
            <a:ext cx="9202922" cy="10544511"/>
            <a:chOff x="0" y="0"/>
            <a:chExt cx="1425773" cy="16336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5773" cy="1633621"/>
            </a:xfrm>
            <a:custGeom>
              <a:avLst/>
              <a:gdLst/>
              <a:ahLst/>
              <a:cxnLst/>
              <a:rect r="r" b="b" t="t" l="l"/>
              <a:pathLst>
                <a:path h="1633621" w="1425773">
                  <a:moveTo>
                    <a:pt x="0" y="0"/>
                  </a:moveTo>
                  <a:lnTo>
                    <a:pt x="1425773" y="0"/>
                  </a:lnTo>
                  <a:lnTo>
                    <a:pt x="1425773" y="1633621"/>
                  </a:lnTo>
                  <a:lnTo>
                    <a:pt x="0" y="1633621"/>
                  </a:lnTo>
                  <a:close/>
                </a:path>
              </a:pathLst>
            </a:custGeom>
            <a:blipFill>
              <a:blip r:embed="rId2"/>
              <a:stretch>
                <a:fillRect l="0" t="-8184" r="0" b="-8184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561407" y="510494"/>
            <a:ext cx="7483886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b="true" sz="48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is Unmasking Brain Injury?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61407" y="2556486"/>
            <a:ext cx="8323759" cy="6832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5"/>
              </a:lnSpc>
            </a:pPr>
            <a:r>
              <a:rPr lang="en-US" sz="325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mission of Unmasking Brain Injury is to promote awareness</a:t>
            </a:r>
            <a:r>
              <a:rPr lang="en-US" sz="325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of the prevalence of brain injury; to give survivors a voice and the means to educate others of what it’s like to live with a brain injury; to show others that persons living with a disability due to their brain injury are like anyone else, deserving of dignity, respect, compassion and the opportunity to prove their value as citizens in their respective communities.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5C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35095" y="1846246"/>
            <a:ext cx="9062057" cy="1366499"/>
            <a:chOff x="0" y="0"/>
            <a:chExt cx="3975369" cy="599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75369" cy="599460"/>
            </a:xfrm>
            <a:custGeom>
              <a:avLst/>
              <a:gdLst/>
              <a:ahLst/>
              <a:cxnLst/>
              <a:rect r="r" b="b" t="t" l="l"/>
              <a:pathLst>
                <a:path h="599460" w="3975369">
                  <a:moveTo>
                    <a:pt x="3772169" y="0"/>
                  </a:moveTo>
                  <a:cubicBezTo>
                    <a:pt x="3884393" y="0"/>
                    <a:pt x="3975369" y="134194"/>
                    <a:pt x="3975369" y="299730"/>
                  </a:cubicBezTo>
                  <a:cubicBezTo>
                    <a:pt x="3975369" y="465266"/>
                    <a:pt x="3884393" y="599460"/>
                    <a:pt x="3772169" y="599460"/>
                  </a:cubicBezTo>
                  <a:lnTo>
                    <a:pt x="203200" y="599460"/>
                  </a:lnTo>
                  <a:cubicBezTo>
                    <a:pt x="90976" y="599460"/>
                    <a:pt x="0" y="465266"/>
                    <a:pt x="0" y="299730"/>
                  </a:cubicBezTo>
                  <a:cubicBezTo>
                    <a:pt x="0" y="13419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2A4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975369" cy="6375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031393" y="4722988"/>
            <a:ext cx="9062057" cy="1425144"/>
            <a:chOff x="0" y="0"/>
            <a:chExt cx="3975369" cy="6251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75369" cy="625186"/>
            </a:xfrm>
            <a:custGeom>
              <a:avLst/>
              <a:gdLst/>
              <a:ahLst/>
              <a:cxnLst/>
              <a:rect r="r" b="b" t="t" l="l"/>
              <a:pathLst>
                <a:path h="625186" w="3975369">
                  <a:moveTo>
                    <a:pt x="3772169" y="0"/>
                  </a:moveTo>
                  <a:cubicBezTo>
                    <a:pt x="3884393" y="0"/>
                    <a:pt x="3975369" y="139953"/>
                    <a:pt x="3975369" y="312593"/>
                  </a:cubicBezTo>
                  <a:cubicBezTo>
                    <a:pt x="3975369" y="485233"/>
                    <a:pt x="3884393" y="625186"/>
                    <a:pt x="3772169" y="625186"/>
                  </a:cubicBezTo>
                  <a:lnTo>
                    <a:pt x="203200" y="625186"/>
                  </a:lnTo>
                  <a:cubicBezTo>
                    <a:pt x="90976" y="625186"/>
                    <a:pt x="0" y="485233"/>
                    <a:pt x="0" y="312593"/>
                  </a:cubicBezTo>
                  <a:cubicBezTo>
                    <a:pt x="0" y="1399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2A4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975369" cy="6632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031393" y="7550485"/>
            <a:ext cx="9062057" cy="1432049"/>
            <a:chOff x="0" y="0"/>
            <a:chExt cx="3975369" cy="62821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975369" cy="628215"/>
            </a:xfrm>
            <a:custGeom>
              <a:avLst/>
              <a:gdLst/>
              <a:ahLst/>
              <a:cxnLst/>
              <a:rect r="r" b="b" t="t" l="l"/>
              <a:pathLst>
                <a:path h="628215" w="3975369">
                  <a:moveTo>
                    <a:pt x="3772169" y="0"/>
                  </a:moveTo>
                  <a:cubicBezTo>
                    <a:pt x="3884393" y="0"/>
                    <a:pt x="3975369" y="140631"/>
                    <a:pt x="3975369" y="314108"/>
                  </a:cubicBezTo>
                  <a:cubicBezTo>
                    <a:pt x="3975369" y="487585"/>
                    <a:pt x="3884393" y="628215"/>
                    <a:pt x="3772169" y="628215"/>
                  </a:cubicBezTo>
                  <a:lnTo>
                    <a:pt x="203200" y="628215"/>
                  </a:lnTo>
                  <a:cubicBezTo>
                    <a:pt x="90976" y="628215"/>
                    <a:pt x="0" y="487585"/>
                    <a:pt x="0" y="314108"/>
                  </a:cubicBezTo>
                  <a:cubicBezTo>
                    <a:pt x="0" y="14063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2A4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975369" cy="6663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672947" y="465973"/>
            <a:ext cx="7586353" cy="819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95"/>
              </a:lnSpc>
            </a:pPr>
            <a:r>
              <a:rPr lang="en-US" b="true" sz="485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Unmasking Facts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76649" y="1959066"/>
            <a:ext cx="7778949" cy="107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08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30 US States and 4 countries have participated so far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5996" y="4905811"/>
            <a:ext cx="7675900" cy="107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08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Over 1,500 masks have been created and submitted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49621" y="7696081"/>
            <a:ext cx="7233005" cy="107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08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Started in North Carolina at Hinds Feet Farm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2A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7770" y="2057400"/>
            <a:ext cx="9364176" cy="7200900"/>
            <a:chOff x="0" y="0"/>
            <a:chExt cx="2466285" cy="18965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66285" cy="1896533"/>
            </a:xfrm>
            <a:custGeom>
              <a:avLst/>
              <a:gdLst/>
              <a:ahLst/>
              <a:cxnLst/>
              <a:rect r="r" b="b" t="t" l="l"/>
              <a:pathLst>
                <a:path h="1896533" w="2466285">
                  <a:moveTo>
                    <a:pt x="42165" y="0"/>
                  </a:moveTo>
                  <a:lnTo>
                    <a:pt x="2424120" y="0"/>
                  </a:lnTo>
                  <a:cubicBezTo>
                    <a:pt x="2447407" y="0"/>
                    <a:pt x="2466285" y="18878"/>
                    <a:pt x="2466285" y="42165"/>
                  </a:cubicBezTo>
                  <a:lnTo>
                    <a:pt x="2466285" y="1854369"/>
                  </a:lnTo>
                  <a:cubicBezTo>
                    <a:pt x="2466285" y="1877656"/>
                    <a:pt x="2447407" y="1896533"/>
                    <a:pt x="2424120" y="1896533"/>
                  </a:cubicBezTo>
                  <a:lnTo>
                    <a:pt x="42165" y="1896533"/>
                  </a:lnTo>
                  <a:cubicBezTo>
                    <a:pt x="18878" y="1896533"/>
                    <a:pt x="0" y="1877656"/>
                    <a:pt x="0" y="1854369"/>
                  </a:cubicBezTo>
                  <a:lnTo>
                    <a:pt x="0" y="42165"/>
                  </a:lnTo>
                  <a:cubicBezTo>
                    <a:pt x="0" y="18878"/>
                    <a:pt x="18878" y="0"/>
                    <a:pt x="42165" y="0"/>
                  </a:cubicBezTo>
                  <a:close/>
                </a:path>
              </a:pathLst>
            </a:custGeom>
            <a:solidFill>
              <a:srgbClr val="055C9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66285" cy="19346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92584" y="1653985"/>
            <a:ext cx="3330827" cy="4441103"/>
          </a:xfrm>
          <a:custGeom>
            <a:avLst/>
            <a:gdLst/>
            <a:ahLst/>
            <a:cxnLst/>
            <a:rect r="r" b="b" t="t" l="l"/>
            <a:pathLst>
              <a:path h="4441103" w="3330827">
                <a:moveTo>
                  <a:pt x="0" y="0"/>
                </a:moveTo>
                <a:lnTo>
                  <a:pt x="3330828" y="0"/>
                </a:lnTo>
                <a:lnTo>
                  <a:pt x="3330828" y="4441103"/>
                </a:lnTo>
                <a:lnTo>
                  <a:pt x="0" y="444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15258" y="1653985"/>
            <a:ext cx="3330827" cy="4441103"/>
          </a:xfrm>
          <a:custGeom>
            <a:avLst/>
            <a:gdLst/>
            <a:ahLst/>
            <a:cxnLst/>
            <a:rect r="r" b="b" t="t" l="l"/>
            <a:pathLst>
              <a:path h="4441103" w="3330827">
                <a:moveTo>
                  <a:pt x="0" y="0"/>
                </a:moveTo>
                <a:lnTo>
                  <a:pt x="3330828" y="0"/>
                </a:lnTo>
                <a:lnTo>
                  <a:pt x="3330828" y="4441103"/>
                </a:lnTo>
                <a:lnTo>
                  <a:pt x="0" y="444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01345" y="5981529"/>
            <a:ext cx="3330827" cy="4441103"/>
          </a:xfrm>
          <a:custGeom>
            <a:avLst/>
            <a:gdLst/>
            <a:ahLst/>
            <a:cxnLst/>
            <a:rect r="r" b="b" t="t" l="l"/>
            <a:pathLst>
              <a:path h="4441103" w="3330827">
                <a:moveTo>
                  <a:pt x="0" y="0"/>
                </a:moveTo>
                <a:lnTo>
                  <a:pt x="3330828" y="0"/>
                </a:lnTo>
                <a:lnTo>
                  <a:pt x="3330828" y="4441103"/>
                </a:lnTo>
                <a:lnTo>
                  <a:pt x="0" y="4441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03266" y="423544"/>
            <a:ext cx="7278053" cy="1086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89"/>
              </a:lnSpc>
            </a:pPr>
            <a:r>
              <a:rPr lang="en-US" b="true" sz="634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Participate?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46278" y="2485358"/>
            <a:ext cx="8496015" cy="596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Unmasking Brain Injury project gives those with brain injuries (and subsequent diagnoses, such as aphasia) a voice to express themselves through art. </a:t>
            </a:r>
          </a:p>
          <a:p>
            <a:pPr algn="ctr">
              <a:lnSpc>
                <a:spcPts val="4339"/>
              </a:lnSpc>
            </a:pP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There is no right or wrong way to complete a mask. The project is meant to be personal and meaningful. </a:t>
            </a:r>
          </a:p>
          <a:p>
            <a:pPr algn="ctr">
              <a:lnSpc>
                <a:spcPts val="4339"/>
              </a:lnSpc>
            </a:pP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project may bring up many emotions, but may also serve as a healing activity.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5C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>
            <a:videoFile r:link="rId3"/>
          </p:nvPr>
        </p:nvPicPr>
        <p:blipFill>
          <a:blip r:embed="rId2"/>
          <a:stretch>
            <a:fillRect/>
          </a:stretch>
        </p:blipFill>
        <p:spPr>
          <a:xfrm rot="0">
            <a:off x="666359" y="378550"/>
            <a:ext cx="16931589" cy="95165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2A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4705" y="6042016"/>
            <a:ext cx="19717410" cy="5246370"/>
            <a:chOff x="0" y="0"/>
            <a:chExt cx="3054743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54743" cy="812800"/>
            </a:xfrm>
            <a:custGeom>
              <a:avLst/>
              <a:gdLst/>
              <a:ahLst/>
              <a:cxnLst/>
              <a:rect r="r" b="b" t="t" l="l"/>
              <a:pathLst>
                <a:path h="812800" w="3054743">
                  <a:moveTo>
                    <a:pt x="0" y="0"/>
                  </a:moveTo>
                  <a:lnTo>
                    <a:pt x="3054743" y="0"/>
                  </a:lnTo>
                  <a:lnTo>
                    <a:pt x="305474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0" t="-56641" r="0" b="-5664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9590423" y="2463220"/>
            <a:ext cx="7668877" cy="4653357"/>
            <a:chOff x="0" y="0"/>
            <a:chExt cx="2019787" cy="12255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19787" cy="1225575"/>
            </a:xfrm>
            <a:custGeom>
              <a:avLst/>
              <a:gdLst/>
              <a:ahLst/>
              <a:cxnLst/>
              <a:rect r="r" b="b" t="t" l="l"/>
              <a:pathLst>
                <a:path h="1225575" w="2019787">
                  <a:moveTo>
                    <a:pt x="65619" y="0"/>
                  </a:moveTo>
                  <a:lnTo>
                    <a:pt x="1954168" y="0"/>
                  </a:lnTo>
                  <a:cubicBezTo>
                    <a:pt x="1971571" y="0"/>
                    <a:pt x="1988261" y="6913"/>
                    <a:pt x="2000567" y="19219"/>
                  </a:cubicBezTo>
                  <a:cubicBezTo>
                    <a:pt x="2012873" y="31525"/>
                    <a:pt x="2019787" y="48216"/>
                    <a:pt x="2019787" y="65619"/>
                  </a:cubicBezTo>
                  <a:lnTo>
                    <a:pt x="2019787" y="1159956"/>
                  </a:lnTo>
                  <a:cubicBezTo>
                    <a:pt x="2019787" y="1196197"/>
                    <a:pt x="1990408" y="1225575"/>
                    <a:pt x="1954168" y="1225575"/>
                  </a:cubicBezTo>
                  <a:lnTo>
                    <a:pt x="65619" y="1225575"/>
                  </a:lnTo>
                  <a:cubicBezTo>
                    <a:pt x="48216" y="1225575"/>
                    <a:pt x="31525" y="1218662"/>
                    <a:pt x="19219" y="1206356"/>
                  </a:cubicBezTo>
                  <a:cubicBezTo>
                    <a:pt x="6913" y="1194050"/>
                    <a:pt x="0" y="1177360"/>
                    <a:pt x="0" y="1159956"/>
                  </a:cubicBezTo>
                  <a:lnTo>
                    <a:pt x="0" y="65619"/>
                  </a:lnTo>
                  <a:cubicBezTo>
                    <a:pt x="0" y="48216"/>
                    <a:pt x="6913" y="31525"/>
                    <a:pt x="19219" y="19219"/>
                  </a:cubicBezTo>
                  <a:cubicBezTo>
                    <a:pt x="31525" y="6913"/>
                    <a:pt x="48216" y="0"/>
                    <a:pt x="65619" y="0"/>
                  </a:cubicBezTo>
                  <a:close/>
                </a:path>
              </a:pathLst>
            </a:custGeom>
            <a:solidFill>
              <a:srgbClr val="68BBE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019787" cy="1263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46183" y="2463220"/>
            <a:ext cx="7255118" cy="4653357"/>
            <a:chOff x="0" y="0"/>
            <a:chExt cx="1910813" cy="12255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10813" cy="1225575"/>
            </a:xfrm>
            <a:custGeom>
              <a:avLst/>
              <a:gdLst/>
              <a:ahLst/>
              <a:cxnLst/>
              <a:rect r="r" b="b" t="t" l="l"/>
              <a:pathLst>
                <a:path h="1225575" w="1910813">
                  <a:moveTo>
                    <a:pt x="69361" y="0"/>
                  </a:moveTo>
                  <a:lnTo>
                    <a:pt x="1841452" y="0"/>
                  </a:lnTo>
                  <a:cubicBezTo>
                    <a:pt x="1859848" y="0"/>
                    <a:pt x="1877490" y="7308"/>
                    <a:pt x="1890498" y="20315"/>
                  </a:cubicBezTo>
                  <a:cubicBezTo>
                    <a:pt x="1903505" y="33323"/>
                    <a:pt x="1910813" y="50966"/>
                    <a:pt x="1910813" y="69361"/>
                  </a:cubicBezTo>
                  <a:lnTo>
                    <a:pt x="1910813" y="1156214"/>
                  </a:lnTo>
                  <a:cubicBezTo>
                    <a:pt x="1910813" y="1174610"/>
                    <a:pt x="1903505" y="1192252"/>
                    <a:pt x="1890498" y="1205260"/>
                  </a:cubicBezTo>
                  <a:cubicBezTo>
                    <a:pt x="1877490" y="1218268"/>
                    <a:pt x="1859848" y="1225575"/>
                    <a:pt x="1841452" y="1225575"/>
                  </a:cubicBezTo>
                  <a:lnTo>
                    <a:pt x="69361" y="1225575"/>
                  </a:lnTo>
                  <a:cubicBezTo>
                    <a:pt x="50966" y="1225575"/>
                    <a:pt x="33323" y="1218268"/>
                    <a:pt x="20315" y="1205260"/>
                  </a:cubicBezTo>
                  <a:cubicBezTo>
                    <a:pt x="7308" y="1192252"/>
                    <a:pt x="0" y="1174610"/>
                    <a:pt x="0" y="1156214"/>
                  </a:cubicBezTo>
                  <a:lnTo>
                    <a:pt x="0" y="69361"/>
                  </a:lnTo>
                  <a:cubicBezTo>
                    <a:pt x="0" y="50966"/>
                    <a:pt x="7308" y="33323"/>
                    <a:pt x="20315" y="20315"/>
                  </a:cubicBezTo>
                  <a:cubicBezTo>
                    <a:pt x="33323" y="7308"/>
                    <a:pt x="50966" y="0"/>
                    <a:pt x="69361" y="0"/>
                  </a:cubicBezTo>
                  <a:close/>
                </a:path>
              </a:pathLst>
            </a:custGeom>
            <a:solidFill>
              <a:srgbClr val="68BBE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910813" cy="1263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3700887" y="790318"/>
            <a:ext cx="10439930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</a:pPr>
            <a:r>
              <a:rPr lang="en-US" sz="5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How to Get Involved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04589" y="2984010"/>
            <a:ext cx="7040544" cy="3564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75"/>
              </a:lnSpc>
            </a:pPr>
            <a:r>
              <a:rPr lang="en-US" sz="25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Contact Your Local BIA Affiliate:</a:t>
            </a:r>
          </a:p>
          <a:p>
            <a:pPr algn="just">
              <a:lnSpc>
                <a:spcPts val="3575"/>
              </a:lnSpc>
            </a:pPr>
          </a:p>
          <a:p>
            <a:pPr algn="l" marL="551416" indent="-275708" lvl="1">
              <a:lnSpc>
                <a:spcPts val="3575"/>
              </a:lnSpc>
              <a:buAutoNum type="arabicPeriod" startAt="1"/>
            </a:pPr>
            <a:r>
              <a:rPr lang="en-US" sz="25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Visit </a:t>
            </a:r>
            <a:r>
              <a:rPr lang="en-US" sz="2554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biausa.org</a:t>
            </a:r>
          </a:p>
          <a:p>
            <a:pPr algn="l" marL="551416" indent="-275708" lvl="1">
              <a:lnSpc>
                <a:spcPts val="3575"/>
              </a:lnSpc>
              <a:buAutoNum type="arabicPeriod" startAt="1"/>
            </a:pPr>
            <a:r>
              <a:rPr lang="en-US" sz="25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the “Find Your BIA” tab on the home page</a:t>
            </a:r>
          </a:p>
          <a:p>
            <a:pPr algn="l" marL="551416" indent="-275708" lvl="1">
              <a:lnSpc>
                <a:spcPts val="3575"/>
              </a:lnSpc>
              <a:buAutoNum type="arabicPeriod" startAt="1"/>
            </a:pPr>
            <a:r>
              <a:rPr lang="en-US" sz="25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on your state to find the information for your local BIA affiliate</a:t>
            </a:r>
          </a:p>
          <a:p>
            <a:pPr algn="l">
              <a:lnSpc>
                <a:spcPts val="3575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993535"/>
            <a:ext cx="6649995" cy="260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Visit the Unmasking Website:</a:t>
            </a:r>
          </a:p>
          <a:p>
            <a:pPr algn="ctr">
              <a:lnSpc>
                <a:spcPts val="3499"/>
              </a:lnSpc>
            </a:pPr>
          </a:p>
          <a:p>
            <a:pPr algn="just" marL="539746" indent="-269873" lvl="1">
              <a:lnSpc>
                <a:spcPts val="3499"/>
              </a:lnSpc>
              <a:buAutoNum type="arabicPeriod" startAt="1"/>
            </a:pPr>
            <a:r>
              <a:rPr lang="en-US" sz="2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Visit </a:t>
            </a:r>
            <a:r>
              <a:rPr lang="en-US" sz="2499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unmaskingbraininjury.org</a:t>
            </a:r>
          </a:p>
          <a:p>
            <a:pPr algn="just" marL="539746" indent="-269873" lvl="1">
              <a:lnSpc>
                <a:spcPts val="3499"/>
              </a:lnSpc>
              <a:buAutoNum type="arabicPeriod" startAt="1"/>
            </a:pPr>
            <a:r>
              <a:rPr lang="en-US" sz="2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Click the “Make a Mask” tab on the home page</a:t>
            </a:r>
          </a:p>
          <a:p>
            <a:pPr algn="just" marL="539746" indent="-269873" lvl="1">
              <a:lnSpc>
                <a:spcPts val="3499"/>
              </a:lnSpc>
              <a:buAutoNum type="arabicPeriod" startAt="1"/>
            </a:pPr>
            <a:r>
              <a:rPr lang="en-US" sz="2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Fill out the form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2A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4875" y="3686370"/>
            <a:ext cx="6717073" cy="2147195"/>
          </a:xfrm>
          <a:custGeom>
            <a:avLst/>
            <a:gdLst/>
            <a:ahLst/>
            <a:cxnLst/>
            <a:rect r="r" b="b" t="t" l="l"/>
            <a:pathLst>
              <a:path h="2147195" w="6717073">
                <a:moveTo>
                  <a:pt x="0" y="0"/>
                </a:moveTo>
                <a:lnTo>
                  <a:pt x="6717074" y="0"/>
                </a:lnTo>
                <a:lnTo>
                  <a:pt x="6717074" y="2147194"/>
                </a:lnTo>
                <a:lnTo>
                  <a:pt x="0" y="2147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123549" y="3686370"/>
            <a:ext cx="6626175" cy="2366491"/>
          </a:xfrm>
          <a:custGeom>
            <a:avLst/>
            <a:gdLst/>
            <a:ahLst/>
            <a:cxnLst/>
            <a:rect r="r" b="b" t="t" l="l"/>
            <a:pathLst>
              <a:path h="2366491" w="6626175">
                <a:moveTo>
                  <a:pt x="0" y="0"/>
                </a:moveTo>
                <a:lnTo>
                  <a:pt x="6626175" y="0"/>
                </a:lnTo>
                <a:lnTo>
                  <a:pt x="6626175" y="2366491"/>
                </a:lnTo>
                <a:lnTo>
                  <a:pt x="0" y="2366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647922" y="8698230"/>
            <a:ext cx="5629126" cy="755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0"/>
              </a:lnSpc>
            </a:pPr>
            <a:r>
              <a:rPr lang="en-US" sz="21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Created By:</a:t>
            </a:r>
          </a:p>
          <a:p>
            <a:pPr algn="ctr">
              <a:lnSpc>
                <a:spcPts val="3010"/>
              </a:lnSpc>
            </a:pPr>
            <a:r>
              <a:rPr lang="en-US" sz="21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Brain Injury Association of North Carolina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DAHC0MPnmNs</dc:identifier>
  <dcterms:modified xsi:type="dcterms:W3CDTF">2011-08-01T06:04:30Z</dcterms:modified>
  <cp:revision>1</cp:revision>
  <dc:title>Unmasking Brain Injury Lunch &amp; Learn</dc:title>
</cp:coreProperties>
</file>